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6" r:id="rId4"/>
  </p:sldMasterIdLst>
  <p:notesMasterIdLst>
    <p:notesMasterId r:id="rId57"/>
  </p:notesMasterIdLst>
  <p:sldIdLst>
    <p:sldId id="256" r:id="rId5"/>
    <p:sldId id="258" r:id="rId6"/>
    <p:sldId id="259" r:id="rId7"/>
    <p:sldId id="513" r:id="rId8"/>
    <p:sldId id="516" r:id="rId9"/>
    <p:sldId id="352" r:id="rId10"/>
    <p:sldId id="267" r:id="rId11"/>
    <p:sldId id="537" r:id="rId12"/>
    <p:sldId id="533" r:id="rId13"/>
    <p:sldId id="535" r:id="rId14"/>
    <p:sldId id="536" r:id="rId15"/>
    <p:sldId id="458" r:id="rId16"/>
    <p:sldId id="464" r:id="rId17"/>
    <p:sldId id="465" r:id="rId18"/>
    <p:sldId id="466" r:id="rId19"/>
    <p:sldId id="467" r:id="rId20"/>
    <p:sldId id="468" r:id="rId21"/>
    <p:sldId id="469" r:id="rId22"/>
    <p:sldId id="470" r:id="rId23"/>
    <p:sldId id="471" r:id="rId24"/>
    <p:sldId id="472" r:id="rId25"/>
    <p:sldId id="473" r:id="rId26"/>
    <p:sldId id="474" r:id="rId27"/>
    <p:sldId id="477" r:id="rId28"/>
    <p:sldId id="475" r:id="rId29"/>
    <p:sldId id="476" r:id="rId30"/>
    <p:sldId id="361" r:id="rId31"/>
    <p:sldId id="268" r:id="rId32"/>
    <p:sldId id="269" r:id="rId33"/>
    <p:sldId id="270" r:id="rId34"/>
    <p:sldId id="517" r:id="rId35"/>
    <p:sldId id="518" r:id="rId36"/>
    <p:sldId id="519" r:id="rId37"/>
    <p:sldId id="520" r:id="rId38"/>
    <p:sldId id="521" r:id="rId39"/>
    <p:sldId id="522" r:id="rId40"/>
    <p:sldId id="523" r:id="rId41"/>
    <p:sldId id="524" r:id="rId42"/>
    <p:sldId id="525" r:id="rId43"/>
    <p:sldId id="318" r:id="rId44"/>
    <p:sldId id="356" r:id="rId45"/>
    <p:sldId id="357" r:id="rId46"/>
    <p:sldId id="362" r:id="rId47"/>
    <p:sldId id="363" r:id="rId48"/>
    <p:sldId id="364" r:id="rId49"/>
    <p:sldId id="366" r:id="rId50"/>
    <p:sldId id="367" r:id="rId51"/>
    <p:sldId id="369" r:id="rId52"/>
    <p:sldId id="372" r:id="rId53"/>
    <p:sldId id="358" r:id="rId54"/>
    <p:sldId id="527" r:id="rId55"/>
    <p:sldId id="534" r:id="rId5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DCD"/>
    <a:srgbClr val="B3B3B3"/>
    <a:srgbClr val="F97619"/>
    <a:srgbClr val="2174B6"/>
    <a:srgbClr val="ED88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3907" autoAdjust="0"/>
  </p:normalViewPr>
  <p:slideViewPr>
    <p:cSldViewPr snapToGrid="0">
      <p:cViewPr varScale="1">
        <p:scale>
          <a:sx n="85" d="100"/>
          <a:sy n="8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8D1666-8CA5-49D1-A8F6-7CDDBF498F8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08D1666-8CA5-49D1-A8F6-7CDDBF498F8E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3193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4E95D-E11A-4D61-AA35-B3ECB22C38A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088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32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144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085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460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23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804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943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569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77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599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120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200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27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192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2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33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320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961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148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105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725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42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B061743-D104-4342-92DB-595A49178A6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099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41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5.png"/><Relationship Id="rId7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7.png"/><Relationship Id="rId5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jpe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7.png"/><Relationship Id="rId11" Type="http://schemas.openxmlformats.org/officeDocument/2006/relationships/image" Target="../media/image53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91440" y="140039"/>
            <a:ext cx="8902800" cy="113761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Conservation decisions with </a:t>
            </a:r>
          </a:p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exact algorithm solvers</a:t>
            </a:r>
          </a:p>
        </p:txBody>
      </p:sp>
      <p:sp>
        <p:nvSpPr>
          <p:cNvPr id="123" name="TextShape 2"/>
          <p:cNvSpPr txBox="1"/>
          <p:nvPr/>
        </p:nvSpPr>
        <p:spPr>
          <a:xfrm>
            <a:off x="762480" y="3900400"/>
            <a:ext cx="7560360" cy="609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 Hanson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259200" y="4497840"/>
            <a:ext cx="426240" cy="42516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59600" y="4479840"/>
            <a:ext cx="4446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4"/>
          <p:cNvPicPr/>
          <p:nvPr/>
        </p:nvPicPr>
        <p:blipFill>
          <a:blip r:embed="rId3"/>
          <a:stretch/>
        </p:blipFill>
        <p:spPr>
          <a:xfrm>
            <a:off x="5945400" y="4533480"/>
            <a:ext cx="397800" cy="37764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6403680" y="4491720"/>
            <a:ext cx="25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4"/>
          <a:stretch/>
        </p:blipFill>
        <p:spPr>
          <a:xfrm>
            <a:off x="2641680" y="1465030"/>
            <a:ext cx="3959640" cy="247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6D255-9CB9-0DC2-FF71-6A67AA12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99559"/>
            <a:ext cx="8229240" cy="856800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Case studies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E962A-7F89-6802-A7A8-F596B160670E}"/>
              </a:ext>
            </a:extLst>
          </p:cNvPr>
          <p:cNvSpPr txBox="1"/>
          <p:nvPr/>
        </p:nvSpPr>
        <p:spPr>
          <a:xfrm>
            <a:off x="284200" y="3055136"/>
            <a:ext cx="2466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Scheduling plane flights to reduce fuel and operational costs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81A10-E85C-8B20-E2B8-ABBBC7FFB848}"/>
              </a:ext>
            </a:extLst>
          </p:cNvPr>
          <p:cNvSpPr txBox="1"/>
          <p:nvPr/>
        </p:nvSpPr>
        <p:spPr>
          <a:xfrm>
            <a:off x="3164564" y="3005159"/>
            <a:ext cx="2466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Keeping ATMs stocked with cash, while minimizing costs</a:t>
            </a:r>
          </a:p>
        </p:txBody>
      </p:sp>
      <p:pic>
        <p:nvPicPr>
          <p:cNvPr id="1028" name="Picture 4" descr="Air France to Introduce 200 New Direct Flights From the U.S. to Paris This  Summer">
            <a:extLst>
              <a:ext uri="{FF2B5EF4-FFF2-40B4-BE49-F238E27FC236}">
                <a16:creationId xmlns:a16="http://schemas.microsoft.com/office/drawing/2014/main" id="{959ACC1E-D7E9-D237-47B3-979309716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00" y="1281134"/>
            <a:ext cx="2647950" cy="17240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06B668-28DD-B3CA-5316-06B991322FBB}"/>
              </a:ext>
            </a:extLst>
          </p:cNvPr>
          <p:cNvSpPr txBox="1"/>
          <p:nvPr/>
        </p:nvSpPr>
        <p:spPr>
          <a:xfrm>
            <a:off x="6535711" y="3143658"/>
            <a:ext cx="18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Basketball game schedules</a:t>
            </a:r>
          </a:p>
        </p:txBody>
      </p:sp>
      <p:pic>
        <p:nvPicPr>
          <p:cNvPr id="1032" name="Picture 8" descr="9 Tips to Help Protect Yourself at the ATM | Central Bank">
            <a:extLst>
              <a:ext uri="{FF2B5EF4-FFF2-40B4-BE49-F238E27FC236}">
                <a16:creationId xmlns:a16="http://schemas.microsoft.com/office/drawing/2014/main" id="{170F0DD4-7B2D-9F7C-588C-2C1ED32A3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83"/>
          <a:stretch/>
        </p:blipFill>
        <p:spPr bwMode="auto">
          <a:xfrm>
            <a:off x="3303301" y="1299888"/>
            <a:ext cx="2370476" cy="16573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asketball - News, Athletes, Highlights &amp; More">
            <a:extLst>
              <a:ext uri="{FF2B5EF4-FFF2-40B4-BE49-F238E27FC236}">
                <a16:creationId xmlns:a16="http://schemas.microsoft.com/office/drawing/2014/main" id="{DECB1873-062E-D7C7-7D8B-396C6D13F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8" r="11163"/>
          <a:stretch/>
        </p:blipFill>
        <p:spPr bwMode="auto">
          <a:xfrm>
            <a:off x="6535711" y="1281134"/>
            <a:ext cx="2004940" cy="17145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69920B-2D2E-52BA-DD17-09A67A25EAF8}"/>
              </a:ext>
            </a:extLst>
          </p:cNvPr>
          <p:cNvSpPr txBox="1"/>
          <p:nvPr/>
        </p:nvSpPr>
        <p:spPr>
          <a:xfrm>
            <a:off x="2495861" y="4674609"/>
            <a:ext cx="6573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For more examples, see https://www.gurobi.com/case_studies/</a:t>
            </a:r>
          </a:p>
        </p:txBody>
      </p:sp>
    </p:spTree>
    <p:extLst>
      <p:ext uri="{BB962C8B-B14F-4D97-AF65-F5344CB8AC3E}">
        <p14:creationId xmlns:p14="http://schemas.microsoft.com/office/powerpoint/2010/main" val="3823006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6D255-9CB9-0DC2-FF71-6A67AA12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9619"/>
            <a:ext cx="8229240" cy="856800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Conservation examples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0CA7A-2641-DE5D-7B15-B2D0EC743EF9}"/>
              </a:ext>
            </a:extLst>
          </p:cNvPr>
          <p:cNvSpPr txBox="1"/>
          <p:nvPr/>
        </p:nvSpPr>
        <p:spPr>
          <a:xfrm>
            <a:off x="-32227" y="2641644"/>
            <a:ext cx="3123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Nature Conservancy of Canada for land acquisition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51EE2-584E-F336-30F6-2BB950D948AB}"/>
              </a:ext>
            </a:extLst>
          </p:cNvPr>
          <p:cNvSpPr txBox="1"/>
          <p:nvPr/>
        </p:nvSpPr>
        <p:spPr>
          <a:xfrm>
            <a:off x="3076388" y="3198122"/>
            <a:ext cx="3184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err="1">
                <a:solidFill>
                  <a:schemeClr val="bg1"/>
                </a:solidFill>
              </a:rPr>
              <a:t>Waitt</a:t>
            </a:r>
            <a:r>
              <a:rPr lang="en-AU" dirty="0">
                <a:solidFill>
                  <a:schemeClr val="bg1"/>
                </a:solidFill>
              </a:rPr>
              <a:t> Institute to help Government of Montserrat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BB0B4-D17E-0E2E-634B-597BBD533A95}"/>
              </a:ext>
            </a:extLst>
          </p:cNvPr>
          <p:cNvSpPr txBox="1"/>
          <p:nvPr/>
        </p:nvSpPr>
        <p:spPr>
          <a:xfrm>
            <a:off x="3090846" y="4146533"/>
            <a:ext cx="2868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Scottish Government for marine spatial planning in Rockall Bank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9E5253-D0D9-F77B-21C0-41E45A4C6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92" y="1045322"/>
            <a:ext cx="2630974" cy="159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tails are in the caption following the image">
            <a:extLst>
              <a:ext uri="{FF2B5EF4-FFF2-40B4-BE49-F238E27FC236}">
                <a16:creationId xmlns:a16="http://schemas.microsoft.com/office/drawing/2014/main" id="{BD37B924-7055-A638-6E24-8C76A9BE0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65" y="981181"/>
            <a:ext cx="2972794" cy="213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6E854-AFF4-6CB1-E658-743AC983A4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48" t="40363" r="29098" b="16560"/>
          <a:stretch/>
        </p:blipFill>
        <p:spPr>
          <a:xfrm>
            <a:off x="92813" y="3551416"/>
            <a:ext cx="2998033" cy="146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3C08E2-5E4B-4F4F-E366-2195DF21DA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46" t="22379" r="11475" b="4669"/>
          <a:stretch/>
        </p:blipFill>
        <p:spPr>
          <a:xfrm>
            <a:off x="6289641" y="981181"/>
            <a:ext cx="2607526" cy="1366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E456FC-519E-B309-6F41-D45DE54A5B98}"/>
              </a:ext>
            </a:extLst>
          </p:cNvPr>
          <p:cNvSpPr txBox="1"/>
          <p:nvPr/>
        </p:nvSpPr>
        <p:spPr>
          <a:xfrm>
            <a:off x="6471694" y="2426061"/>
            <a:ext cx="235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McKinsey Consulting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BB5180D-3BE8-C5BB-0703-DAA707653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694" y="2917792"/>
            <a:ext cx="1938104" cy="146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DBFF27-BE99-38AC-1DC8-178C1D7BE325}"/>
              </a:ext>
            </a:extLst>
          </p:cNvPr>
          <p:cNvSpPr txBox="1"/>
          <p:nvPr/>
        </p:nvSpPr>
        <p:spPr>
          <a:xfrm>
            <a:off x="6163859" y="4423532"/>
            <a:ext cx="2733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USGS to prioritize recovery areas in Hawaii</a:t>
            </a:r>
          </a:p>
        </p:txBody>
      </p:sp>
    </p:spTree>
    <p:extLst>
      <p:ext uri="{BB962C8B-B14F-4D97-AF65-F5344CB8AC3E}">
        <p14:creationId xmlns:p14="http://schemas.microsoft.com/office/powerpoint/2010/main" val="989663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Reserve selection as optimization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03520" y="1527540"/>
            <a:ext cx="3689940" cy="2947710"/>
            <a:chOff x="4209306" y="1245600"/>
            <a:chExt cx="4380294" cy="3499200"/>
          </a:xfrm>
        </p:grpSpPr>
        <p:sp>
          <p:nvSpPr>
            <p:cNvPr id="8" name="Rectangle 7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3" name="Oval 12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Goal</a:t>
            </a:r>
            <a:r>
              <a:rPr kumimoji="0" lang="en-AU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conserve biodiversity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Objective</a:t>
            </a:r>
            <a:r>
              <a:rPr kumimoji="0" lang="en-AU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min. # of islands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Constraints</a:t>
            </a:r>
            <a:r>
              <a:rPr kumimoji="0" lang="en-AU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sufficient habitat for each species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Decisions</a:t>
            </a:r>
            <a:r>
              <a:rPr kumimoji="0" lang="en-AU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create a reserve on an island or not?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4227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667000" y="148320"/>
            <a:ext cx="3689940" cy="2947710"/>
            <a:chOff x="4209306" y="1245600"/>
            <a:chExt cx="4380294" cy="3499200"/>
          </a:xfrm>
        </p:grpSpPr>
        <p:sp>
          <p:nvSpPr>
            <p:cNvPr id="6" name="Rectangle 5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78766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667000" y="148320"/>
            <a:ext cx="3689940" cy="2947710"/>
            <a:chOff x="4209306" y="1245600"/>
            <a:chExt cx="4380294" cy="3499200"/>
          </a:xfrm>
        </p:grpSpPr>
        <p:sp>
          <p:nvSpPr>
            <p:cNvPr id="6" name="Rectangle 5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38" name="TextBox 37"/>
          <p:cNvSpPr txBox="1"/>
          <p:nvPr/>
        </p:nvSpPr>
        <p:spPr>
          <a:xfrm>
            <a:off x="2874949" y="12580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26186" y="205657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20940" y="193997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99016" y="190025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30572" y="112364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75736" y="924531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26186" y="10369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13357" y="8906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67321" y="1205968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96470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667000" y="148320"/>
            <a:ext cx="3689940" cy="2947710"/>
            <a:chOff x="4209306" y="1245600"/>
            <a:chExt cx="4380294" cy="3499200"/>
          </a:xfrm>
        </p:grpSpPr>
        <p:sp>
          <p:nvSpPr>
            <p:cNvPr id="6" name="Rectangle 5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38" name="TextBox 37"/>
          <p:cNvSpPr txBox="1"/>
          <p:nvPr/>
        </p:nvSpPr>
        <p:spPr>
          <a:xfrm>
            <a:off x="2874949" y="12580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26186" y="205657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20940" y="193997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99016" y="190025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30572" y="112364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75736" y="924531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26186" y="10369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13357" y="8906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67321" y="1205968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cxnSp>
        <p:nvCxnSpPr>
          <p:cNvPr id="63" name="Straight Arrow Connector 62"/>
          <p:cNvCxnSpPr>
            <a:stCxn id="38" idx="1"/>
            <a:endCxn id="61" idx="0"/>
          </p:cNvCxnSpPr>
          <p:nvPr/>
        </p:nvCxnSpPr>
        <p:spPr>
          <a:xfrm flipH="1">
            <a:off x="1639669" y="448966"/>
            <a:ext cx="1235280" cy="404882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9" idx="3"/>
            <a:endCxn id="62" idx="0"/>
          </p:cNvCxnSpPr>
          <p:nvPr/>
        </p:nvCxnSpPr>
        <p:spPr>
          <a:xfrm flipH="1">
            <a:off x="2369220" y="412235"/>
            <a:ext cx="1894031" cy="40855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8" idx="1"/>
            <a:endCxn id="64" idx="0"/>
          </p:cNvCxnSpPr>
          <p:nvPr/>
        </p:nvCxnSpPr>
        <p:spPr>
          <a:xfrm flipH="1">
            <a:off x="3098771" y="426860"/>
            <a:ext cx="2227415" cy="407092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7" idx="3"/>
            <a:endCxn id="66" idx="0"/>
          </p:cNvCxnSpPr>
          <p:nvPr/>
        </p:nvCxnSpPr>
        <p:spPr>
          <a:xfrm>
            <a:off x="3725630" y="1247697"/>
            <a:ext cx="142020" cy="32500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0" idx="3"/>
          </p:cNvCxnSpPr>
          <p:nvPr/>
        </p:nvCxnSpPr>
        <p:spPr>
          <a:xfrm flipH="1">
            <a:off x="4676708" y="1529134"/>
            <a:ext cx="340507" cy="284474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6" idx="3"/>
            <a:endCxn id="70" idx="0"/>
          </p:cNvCxnSpPr>
          <p:nvPr/>
        </p:nvCxnSpPr>
        <p:spPr>
          <a:xfrm flipH="1">
            <a:off x="5444736" y="1446806"/>
            <a:ext cx="435730" cy="305098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5" idx="3"/>
            <a:endCxn id="72" idx="0"/>
          </p:cNvCxnSpPr>
          <p:nvPr/>
        </p:nvCxnSpPr>
        <p:spPr>
          <a:xfrm>
            <a:off x="3248910" y="2223425"/>
            <a:ext cx="2942171" cy="227436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4" idx="3"/>
            <a:endCxn id="74" idx="0"/>
          </p:cNvCxnSpPr>
          <p:nvPr/>
        </p:nvCxnSpPr>
        <p:spPr>
          <a:xfrm>
            <a:off x="4470834" y="2263140"/>
            <a:ext cx="2504900" cy="223464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3" idx="3"/>
            <a:endCxn id="76" idx="0"/>
          </p:cNvCxnSpPr>
          <p:nvPr/>
        </p:nvCxnSpPr>
        <p:spPr>
          <a:xfrm>
            <a:off x="5576080" y="2379741"/>
            <a:ext cx="2174002" cy="210475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61" name="TextBox 60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0116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61" name="TextBox 60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302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€: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2517135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0974" y="2313918"/>
            <a:ext cx="658422" cy="6584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6" y="2313916"/>
            <a:ext cx="658420" cy="65842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30501" y="763732"/>
            <a:ext cx="639368" cy="7335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1" y="854738"/>
            <a:ext cx="639368" cy="54275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33655" y="3140472"/>
            <a:ext cx="633061" cy="6330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55" y="3140472"/>
            <a:ext cx="633061" cy="63306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20340" y="3870256"/>
            <a:ext cx="659690" cy="7073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0340" y="3917881"/>
            <a:ext cx="659690" cy="6596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16420" y="1565156"/>
            <a:ext cx="667530" cy="596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3" y="1565156"/>
            <a:ext cx="577336" cy="5964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€: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0818767" y="-2364302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3024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0974" y="2313918"/>
            <a:ext cx="658422" cy="6584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6" y="2313916"/>
            <a:ext cx="658420" cy="65842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30501" y="763732"/>
            <a:ext cx="639368" cy="7335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1" y="854738"/>
            <a:ext cx="639368" cy="54275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33655" y="3140472"/>
            <a:ext cx="633061" cy="6330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55" y="3140472"/>
            <a:ext cx="633061" cy="63306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20340" y="3870256"/>
            <a:ext cx="659690" cy="7073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0340" y="3917881"/>
            <a:ext cx="659690" cy="6596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16420" y="1565156"/>
            <a:ext cx="667530" cy="596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3" y="1565156"/>
            <a:ext cx="577336" cy="5964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€: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116586" y="1080166"/>
            <a:ext cx="3689940" cy="294771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7603987" y="1313441"/>
            <a:ext cx="1014814" cy="852444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98" y="1368941"/>
            <a:ext cx="396018" cy="396018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418" y="1584611"/>
            <a:ext cx="431572" cy="431572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6842215" y="3224611"/>
            <a:ext cx="661605" cy="555748"/>
            <a:chOff x="6919200" y="3362400"/>
            <a:chExt cx="785385" cy="659723"/>
          </a:xfrm>
        </p:grpSpPr>
        <p:sp>
          <p:nvSpPr>
            <p:cNvPr id="129" name="Oval 128"/>
            <p:cNvSpPr/>
            <p:nvPr/>
          </p:nvSpPr>
          <p:spPr>
            <a:xfrm>
              <a:off x="6919200" y="3362400"/>
              <a:ext cx="785385" cy="65972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552" y="3465648"/>
              <a:ext cx="472932" cy="472932"/>
            </a:xfrm>
            <a:prstGeom prst="rect">
              <a:avLst/>
            </a:prstGeom>
          </p:spPr>
        </p:pic>
      </p:grpSp>
      <p:sp>
        <p:nvSpPr>
          <p:cNvPr id="108" name="Oval 107"/>
          <p:cNvSpPr/>
          <p:nvPr/>
        </p:nvSpPr>
        <p:spPr>
          <a:xfrm>
            <a:off x="5299922" y="1301834"/>
            <a:ext cx="873842" cy="734027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74727" y="1351774"/>
            <a:ext cx="378320" cy="37832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57139" y="1608024"/>
            <a:ext cx="353357" cy="353357"/>
          </a:xfrm>
          <a:prstGeom prst="rect">
            <a:avLst/>
          </a:prstGeom>
        </p:spPr>
      </p:pic>
      <p:sp>
        <p:nvSpPr>
          <p:cNvPr id="111" name="Oval 110"/>
          <p:cNvSpPr/>
          <p:nvPr/>
        </p:nvSpPr>
        <p:spPr>
          <a:xfrm>
            <a:off x="5537315" y="3108617"/>
            <a:ext cx="925472" cy="787736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120" y="3244764"/>
            <a:ext cx="577336" cy="577336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6652575" y="1142939"/>
            <a:ext cx="774733" cy="650777"/>
            <a:chOff x="6032665" y="1320117"/>
            <a:chExt cx="919679" cy="772531"/>
          </a:xfrm>
        </p:grpSpPr>
        <p:sp>
          <p:nvSpPr>
            <p:cNvPr id="127" name="Oval 126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114" name="Group 113"/>
          <p:cNvGrpSpPr/>
          <p:nvPr/>
        </p:nvGrpSpPr>
        <p:grpSpPr>
          <a:xfrm>
            <a:off x="7955822" y="2489841"/>
            <a:ext cx="602030" cy="505705"/>
            <a:chOff x="7579737" y="2919013"/>
            <a:chExt cx="714664" cy="600318"/>
          </a:xfrm>
        </p:grpSpPr>
        <p:sp>
          <p:nvSpPr>
            <p:cNvPr id="125" name="Oval 124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7126294" y="2554021"/>
            <a:ext cx="602030" cy="505705"/>
            <a:chOff x="7579737" y="2919013"/>
            <a:chExt cx="714664" cy="600318"/>
          </a:xfrm>
        </p:grpSpPr>
        <p:sp>
          <p:nvSpPr>
            <p:cNvPr id="123" name="Oval 122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116" name="Group 115"/>
          <p:cNvGrpSpPr/>
          <p:nvPr/>
        </p:nvGrpSpPr>
        <p:grpSpPr>
          <a:xfrm>
            <a:off x="7994747" y="3215874"/>
            <a:ext cx="602030" cy="505705"/>
            <a:chOff x="7579737" y="2919013"/>
            <a:chExt cx="714664" cy="600318"/>
          </a:xfrm>
        </p:grpSpPr>
        <p:sp>
          <p:nvSpPr>
            <p:cNvPr id="121" name="Oval 120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117" name="Group 116"/>
          <p:cNvGrpSpPr/>
          <p:nvPr/>
        </p:nvGrpSpPr>
        <p:grpSpPr>
          <a:xfrm>
            <a:off x="5822123" y="2054341"/>
            <a:ext cx="1029798" cy="865031"/>
            <a:chOff x="5046843" y="2402034"/>
            <a:chExt cx="1222464" cy="1026871"/>
          </a:xfrm>
        </p:grpSpPr>
        <p:sp>
          <p:nvSpPr>
            <p:cNvPr id="118" name="Oval 117"/>
            <p:cNvSpPr/>
            <p:nvPr/>
          </p:nvSpPr>
          <p:spPr>
            <a:xfrm>
              <a:off x="5046843" y="2402034"/>
              <a:ext cx="1222464" cy="10268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290" y="2499286"/>
              <a:ext cx="493365" cy="493365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13128" y="2819315"/>
              <a:ext cx="502288" cy="502288"/>
            </a:xfrm>
            <a:prstGeom prst="rect">
              <a:avLst/>
            </a:prstGeom>
          </p:spPr>
        </p:pic>
      </p:grpSp>
      <p:sp>
        <p:nvSpPr>
          <p:cNvPr id="131" name="TextBox 130"/>
          <p:cNvSpPr txBox="1"/>
          <p:nvPr/>
        </p:nvSpPr>
        <p:spPr>
          <a:xfrm>
            <a:off x="5324535" y="1057646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775772" y="2988421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670526" y="287182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448602" y="283210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8080158" y="2055486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5925322" y="1856377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7775772" y="103554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462943" y="102091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216907" y="213781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298180" y="3133837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98180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cxnSp>
        <p:nvCxnSpPr>
          <p:cNvPr id="24" name="Straight Arrow Connector 23"/>
          <p:cNvCxnSpPr>
            <a:stCxn id="109" idx="0"/>
            <a:endCxn id="69" idx="0"/>
          </p:cNvCxnSpPr>
          <p:nvPr/>
        </p:nvCxnSpPr>
        <p:spPr>
          <a:xfrm flipH="1">
            <a:off x="1639669" y="1351774"/>
            <a:ext cx="4224218" cy="17820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70" idx="3"/>
          </p:cNvCxnSpPr>
          <p:nvPr/>
        </p:nvCxnSpPr>
        <p:spPr>
          <a:xfrm flipH="1">
            <a:off x="1981158" y="2016183"/>
            <a:ext cx="3556157" cy="220773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61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0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1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2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Line 14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0974" y="2313918"/>
            <a:ext cx="658422" cy="6584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6" y="2313916"/>
            <a:ext cx="658420" cy="65842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30501" y="763732"/>
            <a:ext cx="639368" cy="7335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1" y="854738"/>
            <a:ext cx="639368" cy="54275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33655" y="3140472"/>
            <a:ext cx="633061" cy="6330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55" y="3140472"/>
            <a:ext cx="633061" cy="63306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20340" y="3870256"/>
            <a:ext cx="659690" cy="7073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0340" y="3917881"/>
            <a:ext cx="659690" cy="6596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16420" y="1565156"/>
            <a:ext cx="667530" cy="596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3" y="1565156"/>
            <a:ext cx="577336" cy="5964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€: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116586" y="1080166"/>
            <a:ext cx="3689940" cy="294771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7603987" y="1313441"/>
            <a:ext cx="1014814" cy="852444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98" y="1368941"/>
            <a:ext cx="396018" cy="396018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418" y="1584611"/>
            <a:ext cx="431572" cy="431572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6842215" y="3224611"/>
            <a:ext cx="661605" cy="555748"/>
            <a:chOff x="6919200" y="3362400"/>
            <a:chExt cx="785385" cy="659723"/>
          </a:xfrm>
        </p:grpSpPr>
        <p:sp>
          <p:nvSpPr>
            <p:cNvPr id="129" name="Oval 128"/>
            <p:cNvSpPr/>
            <p:nvPr/>
          </p:nvSpPr>
          <p:spPr>
            <a:xfrm>
              <a:off x="6919200" y="3362400"/>
              <a:ext cx="785385" cy="65972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552" y="3465648"/>
              <a:ext cx="472932" cy="472932"/>
            </a:xfrm>
            <a:prstGeom prst="rect">
              <a:avLst/>
            </a:prstGeom>
          </p:spPr>
        </p:pic>
      </p:grpSp>
      <p:sp>
        <p:nvSpPr>
          <p:cNvPr id="108" name="Oval 107"/>
          <p:cNvSpPr/>
          <p:nvPr/>
        </p:nvSpPr>
        <p:spPr>
          <a:xfrm>
            <a:off x="5299922" y="1301834"/>
            <a:ext cx="873842" cy="734027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74727" y="1351774"/>
            <a:ext cx="378320" cy="37832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57139" y="1608024"/>
            <a:ext cx="353357" cy="353357"/>
          </a:xfrm>
          <a:prstGeom prst="rect">
            <a:avLst/>
          </a:prstGeom>
        </p:spPr>
      </p:pic>
      <p:sp>
        <p:nvSpPr>
          <p:cNvPr id="111" name="Oval 110"/>
          <p:cNvSpPr/>
          <p:nvPr/>
        </p:nvSpPr>
        <p:spPr>
          <a:xfrm>
            <a:off x="5537315" y="3108617"/>
            <a:ext cx="925472" cy="787736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120" y="3244764"/>
            <a:ext cx="577336" cy="577336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6652575" y="1142939"/>
            <a:ext cx="774733" cy="650777"/>
            <a:chOff x="6032665" y="1320117"/>
            <a:chExt cx="919679" cy="772531"/>
          </a:xfrm>
        </p:grpSpPr>
        <p:sp>
          <p:nvSpPr>
            <p:cNvPr id="127" name="Oval 126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114" name="Group 113"/>
          <p:cNvGrpSpPr/>
          <p:nvPr/>
        </p:nvGrpSpPr>
        <p:grpSpPr>
          <a:xfrm>
            <a:off x="7955822" y="2489841"/>
            <a:ext cx="602030" cy="505705"/>
            <a:chOff x="7579737" y="2919013"/>
            <a:chExt cx="714664" cy="600318"/>
          </a:xfrm>
        </p:grpSpPr>
        <p:sp>
          <p:nvSpPr>
            <p:cNvPr id="125" name="Oval 124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7126294" y="2554021"/>
            <a:ext cx="602030" cy="505705"/>
            <a:chOff x="7579737" y="2919013"/>
            <a:chExt cx="714664" cy="600318"/>
          </a:xfrm>
        </p:grpSpPr>
        <p:sp>
          <p:nvSpPr>
            <p:cNvPr id="123" name="Oval 122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116" name="Group 115"/>
          <p:cNvGrpSpPr/>
          <p:nvPr/>
        </p:nvGrpSpPr>
        <p:grpSpPr>
          <a:xfrm>
            <a:off x="7994747" y="3215874"/>
            <a:ext cx="602030" cy="505705"/>
            <a:chOff x="7579737" y="2919013"/>
            <a:chExt cx="714664" cy="600318"/>
          </a:xfrm>
        </p:grpSpPr>
        <p:sp>
          <p:nvSpPr>
            <p:cNvPr id="121" name="Oval 120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117" name="Group 116"/>
          <p:cNvGrpSpPr/>
          <p:nvPr/>
        </p:nvGrpSpPr>
        <p:grpSpPr>
          <a:xfrm>
            <a:off x="5822123" y="2054341"/>
            <a:ext cx="1029798" cy="865031"/>
            <a:chOff x="5046843" y="2402034"/>
            <a:chExt cx="1222464" cy="1026871"/>
          </a:xfrm>
        </p:grpSpPr>
        <p:sp>
          <p:nvSpPr>
            <p:cNvPr id="118" name="Oval 117"/>
            <p:cNvSpPr/>
            <p:nvPr/>
          </p:nvSpPr>
          <p:spPr>
            <a:xfrm>
              <a:off x="5046843" y="2402034"/>
              <a:ext cx="1222464" cy="10268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290" y="2499286"/>
              <a:ext cx="493365" cy="493365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13128" y="2819315"/>
              <a:ext cx="502288" cy="502288"/>
            </a:xfrm>
            <a:prstGeom prst="rect">
              <a:avLst/>
            </a:prstGeom>
          </p:spPr>
        </p:pic>
      </p:grpSp>
      <p:sp>
        <p:nvSpPr>
          <p:cNvPr id="131" name="TextBox 130"/>
          <p:cNvSpPr txBox="1"/>
          <p:nvPr/>
        </p:nvSpPr>
        <p:spPr>
          <a:xfrm>
            <a:off x="5324535" y="1057646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775772" y="2988421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670526" y="287182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448602" y="283210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8080158" y="2055486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5925322" y="1856377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7775772" y="103554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462943" y="102091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216907" y="213781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298180" y="3133837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98180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027731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cxnSp>
        <p:nvCxnSpPr>
          <p:cNvPr id="74" name="Straight Arrow Connector 73"/>
          <p:cNvCxnSpPr>
            <a:stCxn id="128" idx="3"/>
            <a:endCxn id="73" idx="3"/>
          </p:cNvCxnSpPr>
          <p:nvPr/>
        </p:nvCxnSpPr>
        <p:spPr>
          <a:xfrm flipH="1">
            <a:off x="2710709" y="1467258"/>
            <a:ext cx="4118977" cy="275665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258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0974" y="2313918"/>
            <a:ext cx="658422" cy="6584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6" y="2313916"/>
            <a:ext cx="658420" cy="65842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30501" y="763732"/>
            <a:ext cx="639368" cy="7335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1" y="854738"/>
            <a:ext cx="639368" cy="54275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33655" y="3140472"/>
            <a:ext cx="633061" cy="6330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55" y="3140472"/>
            <a:ext cx="633061" cy="63306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20340" y="3870256"/>
            <a:ext cx="659690" cy="7073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0340" y="3917881"/>
            <a:ext cx="659690" cy="6596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16420" y="1565156"/>
            <a:ext cx="667530" cy="596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3" y="1565156"/>
            <a:ext cx="577336" cy="5964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€: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116586" y="1080166"/>
            <a:ext cx="3689940" cy="294771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7603987" y="1313441"/>
            <a:ext cx="1014814" cy="852444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98" y="1368941"/>
            <a:ext cx="396018" cy="396018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418" y="1584611"/>
            <a:ext cx="431572" cy="431572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6842215" y="3224611"/>
            <a:ext cx="661605" cy="555748"/>
            <a:chOff x="6919200" y="3362400"/>
            <a:chExt cx="785385" cy="659723"/>
          </a:xfrm>
        </p:grpSpPr>
        <p:sp>
          <p:nvSpPr>
            <p:cNvPr id="129" name="Oval 128"/>
            <p:cNvSpPr/>
            <p:nvPr/>
          </p:nvSpPr>
          <p:spPr>
            <a:xfrm>
              <a:off x="6919200" y="3362400"/>
              <a:ext cx="785385" cy="65972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552" y="3465648"/>
              <a:ext cx="472932" cy="472932"/>
            </a:xfrm>
            <a:prstGeom prst="rect">
              <a:avLst/>
            </a:prstGeom>
          </p:spPr>
        </p:pic>
      </p:grpSp>
      <p:sp>
        <p:nvSpPr>
          <p:cNvPr id="108" name="Oval 107"/>
          <p:cNvSpPr/>
          <p:nvPr/>
        </p:nvSpPr>
        <p:spPr>
          <a:xfrm>
            <a:off x="5299922" y="1301834"/>
            <a:ext cx="873842" cy="734027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74727" y="1351774"/>
            <a:ext cx="378320" cy="37832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57139" y="1608024"/>
            <a:ext cx="353357" cy="353357"/>
          </a:xfrm>
          <a:prstGeom prst="rect">
            <a:avLst/>
          </a:prstGeom>
        </p:spPr>
      </p:pic>
      <p:sp>
        <p:nvSpPr>
          <p:cNvPr id="111" name="Oval 110"/>
          <p:cNvSpPr/>
          <p:nvPr/>
        </p:nvSpPr>
        <p:spPr>
          <a:xfrm>
            <a:off x="5537315" y="3108617"/>
            <a:ext cx="925472" cy="787736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120" y="3244764"/>
            <a:ext cx="577336" cy="577336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6652575" y="1142939"/>
            <a:ext cx="774733" cy="650777"/>
            <a:chOff x="6032665" y="1320117"/>
            <a:chExt cx="919679" cy="772531"/>
          </a:xfrm>
        </p:grpSpPr>
        <p:sp>
          <p:nvSpPr>
            <p:cNvPr id="127" name="Oval 126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114" name="Group 113"/>
          <p:cNvGrpSpPr/>
          <p:nvPr/>
        </p:nvGrpSpPr>
        <p:grpSpPr>
          <a:xfrm>
            <a:off x="7955822" y="2489841"/>
            <a:ext cx="602030" cy="505705"/>
            <a:chOff x="7579737" y="2919013"/>
            <a:chExt cx="714664" cy="600318"/>
          </a:xfrm>
        </p:grpSpPr>
        <p:sp>
          <p:nvSpPr>
            <p:cNvPr id="125" name="Oval 124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7126294" y="2554021"/>
            <a:ext cx="602030" cy="505705"/>
            <a:chOff x="7579737" y="2919013"/>
            <a:chExt cx="714664" cy="600318"/>
          </a:xfrm>
        </p:grpSpPr>
        <p:sp>
          <p:nvSpPr>
            <p:cNvPr id="123" name="Oval 122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116" name="Group 115"/>
          <p:cNvGrpSpPr/>
          <p:nvPr/>
        </p:nvGrpSpPr>
        <p:grpSpPr>
          <a:xfrm>
            <a:off x="7994747" y="3215874"/>
            <a:ext cx="602030" cy="505705"/>
            <a:chOff x="7579737" y="2919013"/>
            <a:chExt cx="714664" cy="600318"/>
          </a:xfrm>
        </p:grpSpPr>
        <p:sp>
          <p:nvSpPr>
            <p:cNvPr id="121" name="Oval 120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117" name="Group 116"/>
          <p:cNvGrpSpPr/>
          <p:nvPr/>
        </p:nvGrpSpPr>
        <p:grpSpPr>
          <a:xfrm>
            <a:off x="5822123" y="2054341"/>
            <a:ext cx="1029798" cy="865031"/>
            <a:chOff x="5046843" y="2402034"/>
            <a:chExt cx="1222464" cy="1026871"/>
          </a:xfrm>
        </p:grpSpPr>
        <p:sp>
          <p:nvSpPr>
            <p:cNvPr id="118" name="Oval 117"/>
            <p:cNvSpPr/>
            <p:nvPr/>
          </p:nvSpPr>
          <p:spPr>
            <a:xfrm>
              <a:off x="5046843" y="2402034"/>
              <a:ext cx="1222464" cy="10268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290" y="2499286"/>
              <a:ext cx="493365" cy="493365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13128" y="2819315"/>
              <a:ext cx="502288" cy="502288"/>
            </a:xfrm>
            <a:prstGeom prst="rect">
              <a:avLst/>
            </a:prstGeom>
          </p:spPr>
        </p:pic>
      </p:grpSp>
      <p:sp>
        <p:nvSpPr>
          <p:cNvPr id="131" name="TextBox 130"/>
          <p:cNvSpPr txBox="1"/>
          <p:nvPr/>
        </p:nvSpPr>
        <p:spPr>
          <a:xfrm>
            <a:off x="5324535" y="1057646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775772" y="2988421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670526" y="287182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448602" y="283210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8080158" y="2055486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5925322" y="1856377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7775772" y="103554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462943" y="102091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216907" y="213781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298180" y="3133837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98180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027731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757282" y="8073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757282" y="23199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cxnSp>
        <p:nvCxnSpPr>
          <p:cNvPr id="77" name="Straight Arrow Connector 76"/>
          <p:cNvCxnSpPr>
            <a:endCxn id="75" idx="3"/>
          </p:cNvCxnSpPr>
          <p:nvPr/>
        </p:nvCxnSpPr>
        <p:spPr>
          <a:xfrm flipH="1" flipV="1">
            <a:off x="3440260" y="1130528"/>
            <a:ext cx="4889794" cy="22124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06" idx="1"/>
            <a:endCxn id="76" idx="3"/>
          </p:cNvCxnSpPr>
          <p:nvPr/>
        </p:nvCxnSpPr>
        <p:spPr>
          <a:xfrm flipH="1">
            <a:off x="3440260" y="1800397"/>
            <a:ext cx="4268158" cy="84273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377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0974" y="2313918"/>
            <a:ext cx="658422" cy="6584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6" y="2313916"/>
            <a:ext cx="658420" cy="65842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30501" y="763732"/>
            <a:ext cx="639368" cy="7335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1" y="854738"/>
            <a:ext cx="639368" cy="54275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33655" y="3140472"/>
            <a:ext cx="633061" cy="6330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55" y="3140472"/>
            <a:ext cx="633061" cy="63306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20340" y="3870256"/>
            <a:ext cx="659690" cy="7073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0340" y="3917881"/>
            <a:ext cx="659690" cy="6596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16420" y="1565156"/>
            <a:ext cx="667530" cy="596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3" y="1565156"/>
            <a:ext cx="577336" cy="5964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€: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3133837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8073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23199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23199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54020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54020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1201427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0974" y="2313918"/>
            <a:ext cx="658422" cy="6584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6" y="2313916"/>
            <a:ext cx="658420" cy="65842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30501" y="763732"/>
            <a:ext cx="639368" cy="7335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1" y="854738"/>
            <a:ext cx="639368" cy="54275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33655" y="3140472"/>
            <a:ext cx="633061" cy="6330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55" y="3140472"/>
            <a:ext cx="633061" cy="63306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20340" y="3870256"/>
            <a:ext cx="659690" cy="7073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0340" y="3917881"/>
            <a:ext cx="659690" cy="6596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16420" y="1565156"/>
            <a:ext cx="667530" cy="596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3" y="1565156"/>
            <a:ext cx="577336" cy="59643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295044" y="814598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61455" y="1596894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61455" y="240080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18425" y="3153125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5044" y="395346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€: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3133837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8073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23199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23199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54020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54020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8216386" y="820805"/>
            <a:ext cx="0" cy="39569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1416499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0974" y="2313918"/>
            <a:ext cx="658422" cy="6584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6" y="2313916"/>
            <a:ext cx="658420" cy="65842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30501" y="763732"/>
            <a:ext cx="639368" cy="7335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1" y="854738"/>
            <a:ext cx="639368" cy="54275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33655" y="3140472"/>
            <a:ext cx="633061" cy="6330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55" y="3140472"/>
            <a:ext cx="633061" cy="63306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20340" y="3870256"/>
            <a:ext cx="659690" cy="7073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0340" y="3917881"/>
            <a:ext cx="659690" cy="6596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16420" y="1565156"/>
            <a:ext cx="667530" cy="596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3" y="1565156"/>
            <a:ext cx="577336" cy="59643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295044" y="814598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61455" y="1596894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61455" y="240080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18425" y="3153125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5044" y="395346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€: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3133837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8073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23199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23199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54020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54020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8216386" y="820805"/>
            <a:ext cx="0" cy="39569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2" name="Rectangle 1"/>
          <p:cNvSpPr/>
          <p:nvPr/>
        </p:nvSpPr>
        <p:spPr>
          <a:xfrm>
            <a:off x="1074523" y="418936"/>
            <a:ext cx="7489509" cy="424660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682671" y="708151"/>
            <a:ext cx="3557716" cy="1903915"/>
            <a:chOff x="693892" y="1170501"/>
            <a:chExt cx="2941585" cy="1730344"/>
          </a:xfrm>
        </p:grpSpPr>
        <p:sp>
          <p:nvSpPr>
            <p:cNvPr id="53" name="Rectangle 52"/>
            <p:cNvSpPr/>
            <p:nvPr/>
          </p:nvSpPr>
          <p:spPr>
            <a:xfrm>
              <a:off x="693892" y="1519084"/>
              <a:ext cx="2941585" cy="10766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4" name="Picture 8" descr="Image result for gurobi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92" y="1170501"/>
              <a:ext cx="2941585" cy="173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10" descr="Image result for cplex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366" y="2352916"/>
            <a:ext cx="2258729" cy="180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2" descr="80x8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163" y="934724"/>
            <a:ext cx="1677342" cy="167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840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0974" y="2313918"/>
            <a:ext cx="658422" cy="6584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6" y="2313916"/>
            <a:ext cx="658420" cy="65842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30501" y="763732"/>
            <a:ext cx="639368" cy="733591"/>
            <a:chOff x="130501" y="763732"/>
            <a:chExt cx="639368" cy="733591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2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639368" cy="542757"/>
            </a:xfrm>
            <a:prstGeom prst="rect">
              <a:avLst/>
            </a:prstGeom>
          </p:spPr>
        </p:pic>
      </p:grpSp>
      <p:sp>
        <p:nvSpPr>
          <p:cNvPr id="26" name="Rectangle 25"/>
          <p:cNvSpPr/>
          <p:nvPr/>
        </p:nvSpPr>
        <p:spPr>
          <a:xfrm>
            <a:off x="133655" y="3140472"/>
            <a:ext cx="633061" cy="6330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55" y="3140472"/>
            <a:ext cx="633061" cy="63306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20340" y="3870256"/>
            <a:ext cx="659690" cy="7073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0340" y="3917881"/>
            <a:ext cx="659690" cy="65969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16420" y="1565156"/>
            <a:ext cx="667530" cy="596434"/>
            <a:chOff x="116420" y="1565156"/>
            <a:chExt cx="667530" cy="596434"/>
          </a:xfrm>
        </p:grpSpPr>
        <p:sp>
          <p:nvSpPr>
            <p:cNvPr id="21" name="Rectangle 20"/>
            <p:cNvSpPr/>
            <p:nvPr/>
          </p:nvSpPr>
          <p:spPr>
            <a:xfrm>
              <a:off x="116420" y="1565156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565156"/>
              <a:ext cx="577336" cy="596434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8295044" y="814598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61455" y="1596894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61455" y="240080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18425" y="3153125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5044" y="395346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€: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3133837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8073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23199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23199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54020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54020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8216386" y="820805"/>
            <a:ext cx="0" cy="39569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87" name="Oval 86"/>
          <p:cNvSpPr/>
          <p:nvPr/>
        </p:nvSpPr>
        <p:spPr>
          <a:xfrm>
            <a:off x="1437258" y="4475112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2893284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5968866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237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87" name="Oval 86"/>
          <p:cNvSpPr/>
          <p:nvPr/>
        </p:nvSpPr>
        <p:spPr>
          <a:xfrm>
            <a:off x="1437258" y="4475112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2893284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5968866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2558791" y="665745"/>
            <a:ext cx="3689940" cy="2947710"/>
            <a:chOff x="4209306" y="1245600"/>
            <a:chExt cx="4380294" cy="3499200"/>
          </a:xfrm>
        </p:grpSpPr>
        <p:sp>
          <p:nvSpPr>
            <p:cNvPr id="58" name="Rectangle 57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63" name="Group 62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65" name="Oval 64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69" name="Oval 68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72" name="Group 71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73" name="Group 72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74" name="Group 73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77" name="Group 76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97" name="TextBox 96"/>
          <p:cNvSpPr txBox="1"/>
          <p:nvPr/>
        </p:nvSpPr>
        <p:spPr>
          <a:xfrm>
            <a:off x="2766740" y="64322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217977" y="257400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112731" y="245739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890807" y="241768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22363" y="164106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367527" y="1441956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217977" y="62111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905148" y="60649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659112" y="1723393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cxnSp>
        <p:nvCxnSpPr>
          <p:cNvPr id="20" name="Straight Arrow Connector 19"/>
          <p:cNvCxnSpPr>
            <a:stCxn id="87" idx="0"/>
            <a:endCxn id="65" idx="4"/>
          </p:cNvCxnSpPr>
          <p:nvPr/>
        </p:nvCxnSpPr>
        <p:spPr>
          <a:xfrm flipV="1">
            <a:off x="1735073" y="1621440"/>
            <a:ext cx="1443975" cy="285367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0" idx="1"/>
            <a:endCxn id="69" idx="6"/>
          </p:cNvCxnSpPr>
          <p:nvPr/>
        </p:nvCxnSpPr>
        <p:spPr>
          <a:xfrm flipH="1" flipV="1">
            <a:off x="3904992" y="3088064"/>
            <a:ext cx="2151102" cy="148507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9" idx="0"/>
            <a:endCxn id="60" idx="4"/>
          </p:cNvCxnSpPr>
          <p:nvPr/>
        </p:nvCxnSpPr>
        <p:spPr>
          <a:xfrm flipV="1">
            <a:off x="3191099" y="1751464"/>
            <a:ext cx="2362500" cy="273303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130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Reserve selection as optimization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7640" y="1244763"/>
            <a:ext cx="5334324" cy="3555837"/>
          </a:xfrm>
        </p:spPr>
        <p:txBody>
          <a:bodyPr>
            <a:noAutofit/>
          </a:bodyPr>
          <a:lstStyle/>
          <a:p>
            <a:r>
              <a:rPr lang="en-AU" u="sng" dirty="0"/>
              <a:t>Goal</a:t>
            </a:r>
            <a:r>
              <a:rPr lang="en-AU" dirty="0"/>
              <a:t>: conserve biodiversity</a:t>
            </a:r>
          </a:p>
          <a:p>
            <a:r>
              <a:rPr lang="en-AU" u="sng" dirty="0"/>
              <a:t>Objective</a:t>
            </a:r>
            <a:r>
              <a:rPr lang="en-AU" dirty="0"/>
              <a:t>: min. # of islands</a:t>
            </a:r>
          </a:p>
          <a:p>
            <a:r>
              <a:rPr lang="en-AU" u="sng" dirty="0"/>
              <a:t>Constraints</a:t>
            </a:r>
            <a:r>
              <a:rPr lang="en-AU" dirty="0"/>
              <a:t>: sufficient habitat for each species</a:t>
            </a:r>
          </a:p>
          <a:p>
            <a:r>
              <a:rPr lang="en-AU" u="sng" dirty="0"/>
              <a:t>Decisions</a:t>
            </a:r>
            <a:r>
              <a:rPr lang="en-AU" dirty="0"/>
              <a:t>: create a reserve on an island or not?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03520" y="1527540"/>
            <a:ext cx="3689940" cy="2947710"/>
            <a:chOff x="4209306" y="1245600"/>
            <a:chExt cx="4380294" cy="3499200"/>
          </a:xfrm>
        </p:grpSpPr>
        <p:sp>
          <p:nvSpPr>
            <p:cNvPr id="8" name="Rectangle 7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3" name="Oval 12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59253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5677920" y="729360"/>
            <a:ext cx="3411360" cy="4113000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2"/>
          <p:cNvSpPr/>
          <p:nvPr/>
        </p:nvSpPr>
        <p:spPr>
          <a:xfrm>
            <a:off x="2011680" y="1863003"/>
            <a:ext cx="3870000" cy="2291167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3"/>
          <p:cNvSpPr/>
          <p:nvPr/>
        </p:nvSpPr>
        <p:spPr>
          <a:xfrm>
            <a:off x="5888160" y="4075920"/>
            <a:ext cx="12081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Maps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7" name="CustomShape 4"/>
          <p:cNvSpPr/>
          <p:nvPr/>
        </p:nvSpPr>
        <p:spPr>
          <a:xfrm>
            <a:off x="7269840" y="4075920"/>
            <a:ext cx="1805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Metrics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5"/>
          <p:cNvSpPr/>
          <p:nvPr/>
        </p:nvSpPr>
        <p:spPr>
          <a:xfrm flipH="1">
            <a:off x="6492600" y="3563640"/>
            <a:ext cx="425520" cy="51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6"/>
          <p:cNvSpPr/>
          <p:nvPr/>
        </p:nvSpPr>
        <p:spPr>
          <a:xfrm>
            <a:off x="7880760" y="3643560"/>
            <a:ext cx="291600" cy="43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0" name="Picture 2"/>
          <p:cNvPicPr/>
          <p:nvPr/>
        </p:nvPicPr>
        <p:blipFill>
          <a:blip r:embed="rId2"/>
          <a:stretch/>
        </p:blipFill>
        <p:spPr>
          <a:xfrm>
            <a:off x="48240" y="42120"/>
            <a:ext cx="963000" cy="1103040"/>
          </a:xfrm>
          <a:prstGeom prst="rect">
            <a:avLst/>
          </a:prstGeom>
          <a:ln>
            <a:noFill/>
          </a:ln>
        </p:spPr>
      </p:pic>
      <p:sp>
        <p:nvSpPr>
          <p:cNvPr id="551" name="CustomShape 7"/>
          <p:cNvSpPr/>
          <p:nvPr/>
        </p:nvSpPr>
        <p:spPr>
          <a:xfrm>
            <a:off x="529740" y="87120"/>
            <a:ext cx="56703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prioritizr</a:t>
            </a:r>
            <a:r>
              <a:rPr kumimoji="0" lang="en-US" sz="4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R package</a:t>
            </a:r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CustomShape 8"/>
          <p:cNvSpPr/>
          <p:nvPr/>
        </p:nvSpPr>
        <p:spPr>
          <a:xfrm>
            <a:off x="-28080" y="2278896"/>
            <a:ext cx="193500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Land use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Economic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Social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9"/>
          <p:cNvSpPr/>
          <p:nvPr/>
        </p:nvSpPr>
        <p:spPr>
          <a:xfrm>
            <a:off x="429120" y="1804056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4" name="CustomShape 10"/>
          <p:cNvSpPr/>
          <p:nvPr/>
        </p:nvSpPr>
        <p:spPr>
          <a:xfrm>
            <a:off x="6045120" y="823320"/>
            <a:ext cx="2881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Input to solver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CustomShape 11"/>
          <p:cNvSpPr/>
          <p:nvPr/>
        </p:nvSpPr>
        <p:spPr>
          <a:xfrm>
            <a:off x="1225080" y="4109904"/>
            <a:ext cx="4452840" cy="12253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r>
              <a:rPr kumimoji="0" lang="en-US" sz="3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what must the solution do?</a:t>
            </a: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CustomShape 12"/>
          <p:cNvSpPr/>
          <p:nvPr/>
        </p:nvSpPr>
        <p:spPr>
          <a:xfrm>
            <a:off x="833840" y="881116"/>
            <a:ext cx="4844080" cy="1157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Objective</a:t>
            </a:r>
            <a:endParaRPr kumimoji="0" lang="en-US" sz="3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what makes the solution better?</a:t>
            </a: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CustomShape 13"/>
          <p:cNvSpPr/>
          <p:nvPr/>
        </p:nvSpPr>
        <p:spPr>
          <a:xfrm>
            <a:off x="2337840" y="2138806"/>
            <a:ext cx="2756520" cy="1736280"/>
          </a:xfrm>
          <a:prstGeom prst="rect">
            <a:avLst/>
          </a:prstGeom>
          <a:noFill/>
          <a:ln w="2844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Mathematical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optimization 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problem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8" name="CustomShape 14"/>
          <p:cNvSpPr/>
          <p:nvPr/>
        </p:nvSpPr>
        <p:spPr>
          <a:xfrm>
            <a:off x="3238760" y="1773310"/>
            <a:ext cx="360" cy="28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15"/>
          <p:cNvSpPr/>
          <p:nvPr/>
        </p:nvSpPr>
        <p:spPr>
          <a:xfrm flipV="1">
            <a:off x="3533430" y="3912278"/>
            <a:ext cx="360" cy="37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CustomShape 16"/>
          <p:cNvSpPr/>
          <p:nvPr/>
        </p:nvSpPr>
        <p:spPr>
          <a:xfrm flipV="1">
            <a:off x="1864440" y="2699640"/>
            <a:ext cx="459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17"/>
          <p:cNvSpPr/>
          <p:nvPr/>
        </p:nvSpPr>
        <p:spPr>
          <a:xfrm flipV="1">
            <a:off x="5157880" y="1146240"/>
            <a:ext cx="822080" cy="1871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18"/>
          <p:cNvSpPr/>
          <p:nvPr/>
        </p:nvSpPr>
        <p:spPr>
          <a:xfrm>
            <a:off x="7485840" y="1469520"/>
            <a:ext cx="360" cy="7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CustomShape 19"/>
          <p:cNvSpPr/>
          <p:nvPr/>
        </p:nvSpPr>
        <p:spPr>
          <a:xfrm>
            <a:off x="6063840" y="2198520"/>
            <a:ext cx="2843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Solve problem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CustomShape 20"/>
          <p:cNvSpPr/>
          <p:nvPr/>
        </p:nvSpPr>
        <p:spPr>
          <a:xfrm>
            <a:off x="7952740" y="2884680"/>
            <a:ext cx="737210" cy="551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21"/>
          <p:cNvSpPr/>
          <p:nvPr/>
        </p:nvSpPr>
        <p:spPr>
          <a:xfrm>
            <a:off x="6128640" y="2884680"/>
            <a:ext cx="1504440" cy="550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6" name="Picture 8"/>
          <p:cNvPicPr/>
          <p:nvPr/>
        </p:nvPicPr>
        <p:blipFill rotWithShape="1">
          <a:blip r:embed="rId3"/>
          <a:srcRect t="19275" b="20266"/>
          <a:stretch/>
        </p:blipFill>
        <p:spPr>
          <a:xfrm>
            <a:off x="6106380" y="2885232"/>
            <a:ext cx="1504440" cy="534990"/>
          </a:xfrm>
          <a:prstGeom prst="rect">
            <a:avLst/>
          </a:prstGeom>
          <a:ln>
            <a:noFill/>
          </a:ln>
        </p:spPr>
      </p:pic>
      <p:pic>
        <p:nvPicPr>
          <p:cNvPr id="567" name="Picture 10"/>
          <p:cNvPicPr/>
          <p:nvPr/>
        </p:nvPicPr>
        <p:blipFill rotWithShape="1">
          <a:blip r:embed="rId4"/>
          <a:srcRect l="15038" r="14814"/>
          <a:stretch/>
        </p:blipFill>
        <p:spPr>
          <a:xfrm>
            <a:off x="7601790" y="2884680"/>
            <a:ext cx="482340" cy="550080"/>
          </a:xfrm>
          <a:prstGeom prst="rect">
            <a:avLst/>
          </a:prstGeom>
          <a:ln>
            <a:noFill/>
          </a:ln>
        </p:spPr>
      </p:pic>
      <p:pic>
        <p:nvPicPr>
          <p:cNvPr id="568" name="Picture 12"/>
          <p:cNvPicPr/>
          <p:nvPr/>
        </p:nvPicPr>
        <p:blipFill>
          <a:blip r:embed="rId5"/>
          <a:stretch/>
        </p:blipFill>
        <p:spPr>
          <a:xfrm>
            <a:off x="8125530" y="2881757"/>
            <a:ext cx="542160" cy="542160"/>
          </a:xfrm>
          <a:prstGeom prst="rect">
            <a:avLst/>
          </a:prstGeom>
          <a:ln>
            <a:noFill/>
          </a:ln>
        </p:spPr>
      </p:pic>
      <p:sp>
        <p:nvSpPr>
          <p:cNvPr id="569" name="CustomShape 22"/>
          <p:cNvSpPr/>
          <p:nvPr/>
        </p:nvSpPr>
        <p:spPr>
          <a:xfrm>
            <a:off x="6631560" y="4816080"/>
            <a:ext cx="2566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800" b="0" i="1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2020 CRAN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icture 2"/>
          <p:cNvPicPr/>
          <p:nvPr/>
        </p:nvPicPr>
        <p:blipFill>
          <a:blip r:embed="rId2"/>
          <a:srcRect b="49624"/>
          <a:stretch/>
        </p:blipFill>
        <p:spPr>
          <a:xfrm>
            <a:off x="1178560" y="998640"/>
            <a:ext cx="7782200" cy="3293025"/>
          </a:xfrm>
          <a:prstGeom prst="rect">
            <a:avLst/>
          </a:prstGeom>
          <a:ln>
            <a:noFill/>
          </a:ln>
        </p:spPr>
      </p:pic>
      <p:sp>
        <p:nvSpPr>
          <p:cNvPr id="571" name="CustomShape 1"/>
          <p:cNvSpPr/>
          <p:nvPr/>
        </p:nvSpPr>
        <p:spPr>
          <a:xfrm>
            <a:off x="2089080" y="75240"/>
            <a:ext cx="4681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+mj-lt"/>
              </a:rPr>
              <a:t>Better solutions</a:t>
            </a:r>
            <a:endParaRPr kumimoji="0" lang="en-US" sz="180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8049855" y="2788004"/>
            <a:ext cx="609120" cy="78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3"/>
          <p:cNvSpPr/>
          <p:nvPr/>
        </p:nvSpPr>
        <p:spPr>
          <a:xfrm>
            <a:off x="6577560" y="4744440"/>
            <a:ext cx="25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Schuster </a:t>
            </a:r>
            <a:r>
              <a:rPr kumimoji="0" lang="en-US" sz="1800" b="0" i="1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2020 PeerJ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E2926-1650-4173-A1D4-DF8EE6096818}"/>
              </a:ext>
            </a:extLst>
          </p:cNvPr>
          <p:cNvSpPr txBox="1"/>
          <p:nvPr/>
        </p:nvSpPr>
        <p:spPr>
          <a:xfrm rot="16200000">
            <a:off x="-1763857" y="2237453"/>
            <a:ext cx="4249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Better solution quality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09058887-F4C3-478E-952D-B2729726625D}"/>
              </a:ext>
            </a:extLst>
          </p:cNvPr>
          <p:cNvSpPr/>
          <p:nvPr/>
        </p:nvSpPr>
        <p:spPr>
          <a:xfrm>
            <a:off x="653240" y="1259840"/>
            <a:ext cx="403399" cy="25400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0"/>
          <p:cNvSpPr/>
          <p:nvPr/>
        </p:nvSpPr>
        <p:spPr>
          <a:xfrm>
            <a:off x="2971800" y="1682640"/>
            <a:ext cx="3155040" cy="89820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7139160" y="3267720"/>
            <a:ext cx="184320" cy="58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12"/>
          <p:cNvSpPr/>
          <p:nvPr/>
        </p:nvSpPr>
        <p:spPr>
          <a:xfrm>
            <a:off x="5703840" y="1215720"/>
            <a:ext cx="287964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do we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here?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4"/>
          <p:cNvSpPr/>
          <p:nvPr/>
        </p:nvSpPr>
        <p:spPr>
          <a:xfrm>
            <a:off x="5200560" y="2017440"/>
            <a:ext cx="698040" cy="12229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5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6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7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18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1994760" y="75240"/>
            <a:ext cx="4870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+mj-lt"/>
              </a:rPr>
              <a:t>Faster too!</a:t>
            </a:r>
            <a:endParaRPr kumimoji="0" lang="en-US" sz="180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6577560" y="4744440"/>
            <a:ext cx="25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Schuster </a:t>
            </a:r>
            <a:r>
              <a:rPr kumimoji="0" lang="en-US" sz="1800" b="0" i="1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2020 PeerJ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6" name="Picture 2"/>
          <p:cNvPicPr/>
          <p:nvPr/>
        </p:nvPicPr>
        <p:blipFill>
          <a:blip r:embed="rId2"/>
          <a:srcRect t="50148"/>
          <a:stretch/>
        </p:blipFill>
        <p:spPr>
          <a:xfrm>
            <a:off x="1002310" y="998640"/>
            <a:ext cx="8025410" cy="3360000"/>
          </a:xfrm>
          <a:prstGeom prst="rect">
            <a:avLst/>
          </a:prstGeom>
          <a:ln>
            <a:noFill/>
          </a:ln>
        </p:spPr>
      </p:pic>
      <p:sp>
        <p:nvSpPr>
          <p:cNvPr id="579" name="CustomShape 5"/>
          <p:cNvSpPr/>
          <p:nvPr/>
        </p:nvSpPr>
        <p:spPr>
          <a:xfrm>
            <a:off x="8148240" y="2753280"/>
            <a:ext cx="609120" cy="78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6"/>
          <p:cNvSpPr/>
          <p:nvPr/>
        </p:nvSpPr>
        <p:spPr>
          <a:xfrm>
            <a:off x="1764407" y="2414880"/>
            <a:ext cx="117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52x slower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2" name="CustomShape 8"/>
          <p:cNvSpPr/>
          <p:nvPr/>
        </p:nvSpPr>
        <p:spPr>
          <a:xfrm>
            <a:off x="7456680" y="2050200"/>
            <a:ext cx="1293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183x slower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9"/>
          <p:cNvSpPr/>
          <p:nvPr/>
        </p:nvSpPr>
        <p:spPr>
          <a:xfrm flipV="1">
            <a:off x="8103600" y="1546560"/>
            <a:ext cx="470520" cy="50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A8D19EE-FF95-CAC4-B155-8851FF12CA25}"/>
              </a:ext>
            </a:extLst>
          </p:cNvPr>
          <p:cNvPicPr/>
          <p:nvPr/>
        </p:nvPicPr>
        <p:blipFill rotWithShape="1">
          <a:blip r:embed="rId2"/>
          <a:srcRect l="8616" t="1371" r="80423" b="85757"/>
          <a:stretch/>
        </p:blipFill>
        <p:spPr>
          <a:xfrm>
            <a:off x="1703560" y="1144289"/>
            <a:ext cx="957324" cy="944381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9B0970-F1D5-4529-ACF7-64A0030E048E}"/>
              </a:ext>
            </a:extLst>
          </p:cNvPr>
          <p:cNvSpPr txBox="1"/>
          <p:nvPr/>
        </p:nvSpPr>
        <p:spPr>
          <a:xfrm rot="16200000">
            <a:off x="-1303097" y="2393576"/>
            <a:ext cx="3094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Slower run time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BDB5A7D-939D-40E0-A9A4-11EC53F5D68C}"/>
              </a:ext>
            </a:extLst>
          </p:cNvPr>
          <p:cNvSpPr/>
          <p:nvPr/>
        </p:nvSpPr>
        <p:spPr>
          <a:xfrm rot="10800000">
            <a:off x="536672" y="1415963"/>
            <a:ext cx="389200" cy="25400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335928" cy="857250"/>
          </a:xfrm>
        </p:spPr>
        <p:txBody>
          <a:bodyPr>
            <a:normAutofit/>
          </a:bodyPr>
          <a:lstStyle/>
          <a:p>
            <a:r>
              <a:rPr lang="en-AU" b="1" dirty="0"/>
              <a:t>Project prioritization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Recovery projects</a:t>
            </a:r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/>
              <a:t>Project data</a:t>
            </a:r>
          </a:p>
        </p:txBody>
      </p:sp>
    </p:spTree>
    <p:extLst>
      <p:ext uri="{BB962C8B-B14F-4D97-AF65-F5344CB8AC3E}">
        <p14:creationId xmlns:p14="http://schemas.microsoft.com/office/powerpoint/2010/main" val="4081273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/>
              <a:t>Cost 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Feature 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Stakeholder weights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1926379" cy="1024202"/>
            <a:chOff x="1042402" y="1032216"/>
            <a:chExt cx="1926379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Actions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Recovery projects</a:t>
            </a:r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pic>
        <p:nvPicPr>
          <p:cNvPr id="7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3" y="3813831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2" y="2484599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pic>
        <p:nvPicPr>
          <p:cNvPr id="74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7377044" y="2741333"/>
            <a:ext cx="1331113" cy="562585"/>
            <a:chOff x="7377044" y="3693140"/>
            <a:chExt cx="1331113" cy="562585"/>
          </a:xfrm>
        </p:grpSpPr>
        <p:sp>
          <p:nvSpPr>
            <p:cNvPr id="39" name="TextBox 38"/>
            <p:cNvSpPr txBox="1"/>
            <p:nvPr/>
          </p:nvSpPr>
          <p:spPr>
            <a:xfrm>
              <a:off x="7975264" y="3712822"/>
              <a:ext cx="732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$$$</a:t>
              </a: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1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1" name="Group 80"/>
          <p:cNvGrpSpPr/>
          <p:nvPr/>
        </p:nvGrpSpPr>
        <p:grpSpPr>
          <a:xfrm>
            <a:off x="7377044" y="2053760"/>
            <a:ext cx="1157831" cy="562585"/>
            <a:chOff x="7377044" y="2978219"/>
            <a:chExt cx="1157831" cy="562585"/>
          </a:xfrm>
        </p:grpSpPr>
        <p:sp>
          <p:nvSpPr>
            <p:cNvPr id="28" name="TextBox 27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$$</a:t>
              </a: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1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7" name="Group 86"/>
          <p:cNvGrpSpPr/>
          <p:nvPr/>
        </p:nvGrpSpPr>
        <p:grpSpPr>
          <a:xfrm>
            <a:off x="7377044" y="1366187"/>
            <a:ext cx="965628" cy="562585"/>
            <a:chOff x="7377044" y="2305987"/>
            <a:chExt cx="965628" cy="562585"/>
          </a:xfrm>
        </p:grpSpPr>
        <p:sp>
          <p:nvSpPr>
            <p:cNvPr id="38" name="TextBox 37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</a:t>
              </a: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9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/>
              <a:t>Project data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223399" y="1743638"/>
            <a:ext cx="562585" cy="562585"/>
            <a:chOff x="3244063" y="1458576"/>
            <a:chExt cx="562585" cy="562585"/>
          </a:xfrm>
        </p:grpSpPr>
        <p:sp>
          <p:nvSpPr>
            <p:cNvPr id="89" name="Rectangle 88"/>
            <p:cNvSpPr/>
            <p:nvPr/>
          </p:nvSpPr>
          <p:spPr>
            <a:xfrm>
              <a:off x="3244063" y="1458576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2" name="&quot;No&quot; Symbol 91"/>
            <p:cNvSpPr/>
            <p:nvPr/>
          </p:nvSpPr>
          <p:spPr>
            <a:xfrm>
              <a:off x="3261763" y="1516139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103" name="Rectangle 102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&quot;No&quot; Symbol 103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10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/>
          <p:cNvGrpSpPr/>
          <p:nvPr/>
        </p:nvGrpSpPr>
        <p:grpSpPr>
          <a:xfrm>
            <a:off x="7377044" y="3428906"/>
            <a:ext cx="1148371" cy="562585"/>
            <a:chOff x="7377044" y="4368706"/>
            <a:chExt cx="1148371" cy="562585"/>
          </a:xfrm>
        </p:grpSpPr>
        <p:grpSp>
          <p:nvGrpSpPr>
            <p:cNvPr id="111" name="Group 110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4" name="&quot;No&quot; Symbol 113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TextBox 111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$0</a:t>
              </a:r>
            </a:p>
          </p:txBody>
        </p:sp>
      </p:grpSp>
      <p:sp>
        <p:nvSpPr>
          <p:cNvPr id="66" name="Title 1"/>
          <p:cNvSpPr txBox="1">
            <a:spLocks/>
          </p:cNvSpPr>
          <p:nvPr/>
        </p:nvSpPr>
        <p:spPr>
          <a:xfrm>
            <a:off x="1" y="12270"/>
            <a:ext cx="533592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b="1"/>
              <a:t>Project prioritization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827498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/>
              <a:t>Cost 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Feature 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Stakeholder weights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57254" y="191332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Success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1926379" cy="1024202"/>
            <a:chOff x="1042402" y="1032216"/>
            <a:chExt cx="1926379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Actions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Recovery projects</a:t>
            </a:r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4070453" y="2430898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90%</a:t>
            </a:r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4070453" y="309519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20%</a:t>
            </a:r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4070453" y="375949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50%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/>
              <a:t>Project data</a:t>
            </a:r>
          </a:p>
        </p:txBody>
      </p:sp>
      <p:pic>
        <p:nvPicPr>
          <p:cNvPr id="88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3" y="3813831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2" y="2484599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" name="Group 101"/>
          <p:cNvGrpSpPr/>
          <p:nvPr/>
        </p:nvGrpSpPr>
        <p:grpSpPr>
          <a:xfrm>
            <a:off x="3223399" y="1743638"/>
            <a:ext cx="562585" cy="562585"/>
            <a:chOff x="3244063" y="1458576"/>
            <a:chExt cx="562585" cy="562585"/>
          </a:xfrm>
        </p:grpSpPr>
        <p:sp>
          <p:nvSpPr>
            <p:cNvPr id="103" name="Rectangle 102"/>
            <p:cNvSpPr/>
            <p:nvPr/>
          </p:nvSpPr>
          <p:spPr>
            <a:xfrm>
              <a:off x="3244063" y="1458576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&quot;No&quot; Symbol 103"/>
            <p:cNvSpPr/>
            <p:nvPr/>
          </p:nvSpPr>
          <p:spPr>
            <a:xfrm>
              <a:off x="3261763" y="1516139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106" name="Rectangle 105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&quot;No&quot; Symbol 106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108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108"/>
          <p:cNvSpPr/>
          <p:nvPr/>
        </p:nvSpPr>
        <p:spPr>
          <a:xfrm>
            <a:off x="3992708" y="4424285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/>
              <a:t>100%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7377044" y="2741333"/>
            <a:ext cx="1331113" cy="562585"/>
            <a:chOff x="7377044" y="3693140"/>
            <a:chExt cx="1331113" cy="562585"/>
          </a:xfrm>
        </p:grpSpPr>
        <p:sp>
          <p:nvSpPr>
            <p:cNvPr id="123" name="TextBox 122"/>
            <p:cNvSpPr txBox="1"/>
            <p:nvPr/>
          </p:nvSpPr>
          <p:spPr>
            <a:xfrm>
              <a:off x="7975264" y="3712822"/>
              <a:ext cx="732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$$$</a:t>
              </a: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27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8" name="Group 127"/>
          <p:cNvGrpSpPr/>
          <p:nvPr/>
        </p:nvGrpSpPr>
        <p:grpSpPr>
          <a:xfrm>
            <a:off x="7377044" y="2053760"/>
            <a:ext cx="1157831" cy="562585"/>
            <a:chOff x="7377044" y="2978219"/>
            <a:chExt cx="1157831" cy="562585"/>
          </a:xfrm>
        </p:grpSpPr>
        <p:sp>
          <p:nvSpPr>
            <p:cNvPr id="129" name="TextBox 128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$$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5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6" name="Group 135"/>
          <p:cNvGrpSpPr/>
          <p:nvPr/>
        </p:nvGrpSpPr>
        <p:grpSpPr>
          <a:xfrm>
            <a:off x="7377044" y="1366187"/>
            <a:ext cx="965628" cy="562585"/>
            <a:chOff x="7377044" y="2305987"/>
            <a:chExt cx="965628" cy="562585"/>
          </a:xfrm>
        </p:grpSpPr>
        <p:sp>
          <p:nvSpPr>
            <p:cNvPr id="137" name="TextBox 136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</a:t>
              </a: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0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1" name="Group 140"/>
          <p:cNvGrpSpPr/>
          <p:nvPr/>
        </p:nvGrpSpPr>
        <p:grpSpPr>
          <a:xfrm>
            <a:off x="7377044" y="3428906"/>
            <a:ext cx="1148371" cy="562585"/>
            <a:chOff x="7377044" y="4368706"/>
            <a:chExt cx="1148371" cy="562585"/>
          </a:xfrm>
        </p:grpSpPr>
        <p:grpSp>
          <p:nvGrpSpPr>
            <p:cNvPr id="142" name="Group 141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5" name="&quot;No&quot; Symbol 144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$0</a:t>
              </a:r>
            </a:p>
          </p:txBody>
        </p:sp>
      </p:grp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335928" cy="857250"/>
          </a:xfrm>
        </p:spPr>
        <p:txBody>
          <a:bodyPr>
            <a:normAutofit/>
          </a:bodyPr>
          <a:lstStyle/>
          <a:p>
            <a:r>
              <a:rPr lang="en-AU" b="1" dirty="0"/>
              <a:t>Project prioritization</a:t>
            </a:r>
          </a:p>
        </p:txBody>
      </p:sp>
    </p:spTree>
    <p:extLst>
      <p:ext uri="{BB962C8B-B14F-4D97-AF65-F5344CB8AC3E}">
        <p14:creationId xmlns:p14="http://schemas.microsoft.com/office/powerpoint/2010/main" val="4217260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/>
              <a:t>Cost 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Feature 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Stakeholder weights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69986" y="1247809"/>
            <a:ext cx="211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Persistence (%)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57254" y="191332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Success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1926379" cy="1024202"/>
            <a:chOff x="1042402" y="1032216"/>
            <a:chExt cx="1926379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Actions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Recovery projects</a:t>
            </a:r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4070453" y="2430898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90%</a:t>
            </a:r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4070453" y="309519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20%</a:t>
            </a:r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4070453" y="375949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50%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5136379" y="1716227"/>
            <a:ext cx="583814" cy="1130169"/>
            <a:chOff x="5136379" y="1716227"/>
            <a:chExt cx="583814" cy="1130169"/>
          </a:xfrm>
        </p:grpSpPr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5213320" y="1716227"/>
              <a:ext cx="429932" cy="561600"/>
              <a:chOff x="199951" y="2162824"/>
              <a:chExt cx="639368" cy="73359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99951" y="2162824"/>
                <a:ext cx="639368" cy="73359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51" y="2253830"/>
                <a:ext cx="639368" cy="542757"/>
              </a:xfrm>
              <a:prstGeom prst="rect">
                <a:avLst/>
              </a:prstGeom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5136379" y="247706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95%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776450" y="1712850"/>
            <a:ext cx="628544" cy="1797844"/>
            <a:chOff x="5711966" y="1712850"/>
            <a:chExt cx="628544" cy="1797844"/>
          </a:xfrm>
        </p:grpSpPr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>
              <a:off x="5711966" y="1712850"/>
              <a:ext cx="628544" cy="561600"/>
              <a:chOff x="185870" y="2964248"/>
              <a:chExt cx="667530" cy="59643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5870" y="2964248"/>
                <a:ext cx="667530" cy="5964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263" y="2964248"/>
                <a:ext cx="577336" cy="596434"/>
              </a:xfrm>
              <a:prstGeom prst="rect">
                <a:avLst/>
              </a:prstGeom>
            </p:spPr>
          </p:pic>
        </p:grpSp>
        <p:sp>
          <p:nvSpPr>
            <p:cNvPr id="82" name="TextBox 81"/>
            <p:cNvSpPr txBox="1"/>
            <p:nvPr/>
          </p:nvSpPr>
          <p:spPr>
            <a:xfrm>
              <a:off x="5734331" y="31413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10%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461250" y="1712850"/>
            <a:ext cx="583814" cy="2462142"/>
            <a:chOff x="6461250" y="1712850"/>
            <a:chExt cx="583814" cy="2462142"/>
          </a:xfrm>
        </p:grpSpPr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>
              <a:off x="6472357" y="1712850"/>
              <a:ext cx="561600" cy="561600"/>
              <a:chOff x="4908376" y="1516788"/>
              <a:chExt cx="658422" cy="65842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908376" y="1516790"/>
                <a:ext cx="658422" cy="6584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378" y="1516788"/>
                <a:ext cx="658420" cy="658420"/>
              </a:xfrm>
              <a:prstGeom prst="rect">
                <a:avLst/>
              </a:prstGeom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6461250" y="3805660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70%</a:t>
              </a:r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/>
              <a:t>Project data</a:t>
            </a:r>
          </a:p>
        </p:txBody>
      </p:sp>
      <p:pic>
        <p:nvPicPr>
          <p:cNvPr id="88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3" y="3813831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2" y="2484599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" name="Group 101"/>
          <p:cNvGrpSpPr/>
          <p:nvPr/>
        </p:nvGrpSpPr>
        <p:grpSpPr>
          <a:xfrm>
            <a:off x="3223399" y="1743638"/>
            <a:ext cx="562585" cy="562585"/>
            <a:chOff x="3244063" y="1458576"/>
            <a:chExt cx="562585" cy="562585"/>
          </a:xfrm>
        </p:grpSpPr>
        <p:sp>
          <p:nvSpPr>
            <p:cNvPr id="103" name="Rectangle 102"/>
            <p:cNvSpPr/>
            <p:nvPr/>
          </p:nvSpPr>
          <p:spPr>
            <a:xfrm>
              <a:off x="3244063" y="1458576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&quot;No&quot; Symbol 103"/>
            <p:cNvSpPr/>
            <p:nvPr/>
          </p:nvSpPr>
          <p:spPr>
            <a:xfrm>
              <a:off x="3261763" y="1516139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106" name="Rectangle 105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&quot;No&quot; Symbol 106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108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108"/>
          <p:cNvSpPr/>
          <p:nvPr/>
        </p:nvSpPr>
        <p:spPr>
          <a:xfrm>
            <a:off x="3992708" y="4424285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/>
              <a:t>100%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136379" y="44704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40%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857325" y="447045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9%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461250" y="44704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65%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7377044" y="2741333"/>
            <a:ext cx="1696598" cy="562585"/>
            <a:chOff x="7377044" y="3693140"/>
            <a:chExt cx="1696598" cy="562585"/>
          </a:xfrm>
        </p:grpSpPr>
        <p:sp>
          <p:nvSpPr>
            <p:cNvPr id="123" name="TextBox 122"/>
            <p:cNvSpPr txBox="1"/>
            <p:nvPr/>
          </p:nvSpPr>
          <p:spPr>
            <a:xfrm>
              <a:off x="7975264" y="3712822"/>
              <a:ext cx="1098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$$$$$</a:t>
              </a: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27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8" name="Group 127"/>
          <p:cNvGrpSpPr/>
          <p:nvPr/>
        </p:nvGrpSpPr>
        <p:grpSpPr>
          <a:xfrm>
            <a:off x="7377044" y="2053760"/>
            <a:ext cx="1157831" cy="562585"/>
            <a:chOff x="7377044" y="2978219"/>
            <a:chExt cx="1157831" cy="562585"/>
          </a:xfrm>
        </p:grpSpPr>
        <p:sp>
          <p:nvSpPr>
            <p:cNvPr id="129" name="TextBox 128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$$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5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6" name="Group 135"/>
          <p:cNvGrpSpPr/>
          <p:nvPr/>
        </p:nvGrpSpPr>
        <p:grpSpPr>
          <a:xfrm>
            <a:off x="7377044" y="1366187"/>
            <a:ext cx="965628" cy="562585"/>
            <a:chOff x="7377044" y="2305987"/>
            <a:chExt cx="965628" cy="562585"/>
          </a:xfrm>
        </p:grpSpPr>
        <p:sp>
          <p:nvSpPr>
            <p:cNvPr id="137" name="TextBox 136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</a:t>
              </a: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0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1" name="Group 140"/>
          <p:cNvGrpSpPr/>
          <p:nvPr/>
        </p:nvGrpSpPr>
        <p:grpSpPr>
          <a:xfrm>
            <a:off x="7377044" y="3428906"/>
            <a:ext cx="1148371" cy="562585"/>
            <a:chOff x="7377044" y="4368706"/>
            <a:chExt cx="1148371" cy="562585"/>
          </a:xfrm>
        </p:grpSpPr>
        <p:grpSp>
          <p:nvGrpSpPr>
            <p:cNvPr id="142" name="Group 141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5" name="&quot;No&quot; Symbol 144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$0</a:t>
              </a:r>
            </a:p>
          </p:txBody>
        </p:sp>
      </p:grpSp>
      <p:sp>
        <p:nvSpPr>
          <p:cNvPr id="87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335928" cy="857250"/>
          </a:xfrm>
        </p:spPr>
        <p:txBody>
          <a:bodyPr>
            <a:normAutofit/>
          </a:bodyPr>
          <a:lstStyle/>
          <a:p>
            <a:r>
              <a:rPr lang="en-AU" b="1" dirty="0"/>
              <a:t>Project prioritization</a:t>
            </a:r>
          </a:p>
        </p:txBody>
      </p:sp>
    </p:spTree>
    <p:extLst>
      <p:ext uri="{BB962C8B-B14F-4D97-AF65-F5344CB8AC3E}">
        <p14:creationId xmlns:p14="http://schemas.microsoft.com/office/powerpoint/2010/main" val="2251098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/>
              <a:t>Cost 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Feature 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Stakeholder weights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69986" y="1247809"/>
            <a:ext cx="211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Persistence (%)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57254" y="191332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Success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2611502" cy="1024202"/>
            <a:chOff x="1042402" y="1032216"/>
            <a:chExt cx="2611502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Actions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3091319" y="1492740"/>
              <a:ext cx="562585" cy="562585"/>
              <a:chOff x="3244063" y="1458576"/>
              <a:chExt cx="562585" cy="562585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5" name="&quot;No&quot; Symbol 44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Recovery projects</a:t>
            </a:r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4070453" y="2430898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90%</a:t>
            </a:r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4070453" y="309519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20%</a:t>
            </a:r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4070453" y="375949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50%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69" name="Rectangle 68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&quot;No&quot; Symbol 69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76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3992708" y="4424285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/>
              <a:t>100%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5136379" y="1716227"/>
            <a:ext cx="583814" cy="3123556"/>
            <a:chOff x="5136379" y="1716227"/>
            <a:chExt cx="583814" cy="3123556"/>
          </a:xfrm>
        </p:grpSpPr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5213320" y="1716227"/>
              <a:ext cx="429932" cy="561600"/>
              <a:chOff x="199951" y="2162824"/>
              <a:chExt cx="639368" cy="73359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99951" y="2162824"/>
                <a:ext cx="639368" cy="73359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51" y="2253830"/>
                <a:ext cx="639368" cy="542757"/>
              </a:xfrm>
              <a:prstGeom prst="rect">
                <a:avLst/>
              </a:prstGeom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5136379" y="247706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95%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136379" y="447045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40%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776450" y="1712850"/>
            <a:ext cx="628544" cy="3126933"/>
            <a:chOff x="5711966" y="1712850"/>
            <a:chExt cx="628544" cy="3126933"/>
          </a:xfrm>
        </p:grpSpPr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>
              <a:off x="5711966" y="1712850"/>
              <a:ext cx="628544" cy="561600"/>
              <a:chOff x="185870" y="2964248"/>
              <a:chExt cx="667530" cy="59643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5870" y="2964248"/>
                <a:ext cx="667530" cy="5964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263" y="2964248"/>
                <a:ext cx="577336" cy="596434"/>
              </a:xfrm>
              <a:prstGeom prst="rect">
                <a:avLst/>
              </a:prstGeom>
            </p:spPr>
          </p:pic>
        </p:grpSp>
        <p:sp>
          <p:nvSpPr>
            <p:cNvPr id="82" name="TextBox 81"/>
            <p:cNvSpPr txBox="1"/>
            <p:nvPr/>
          </p:nvSpPr>
          <p:spPr>
            <a:xfrm>
              <a:off x="5734331" y="31413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10%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792841" y="447045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9%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461250" y="1712850"/>
            <a:ext cx="583814" cy="3126933"/>
            <a:chOff x="6461250" y="1712850"/>
            <a:chExt cx="583814" cy="3126933"/>
          </a:xfrm>
        </p:grpSpPr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>
              <a:off x="6472357" y="1712850"/>
              <a:ext cx="561600" cy="561600"/>
              <a:chOff x="4908376" y="1516788"/>
              <a:chExt cx="658422" cy="65842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908376" y="1516790"/>
                <a:ext cx="658422" cy="6584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378" y="1516788"/>
                <a:ext cx="658420" cy="658420"/>
              </a:xfrm>
              <a:prstGeom prst="rect">
                <a:avLst/>
              </a:prstGeom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6461250" y="3805660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70%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461250" y="447045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65%</a:t>
              </a:r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/>
              <a:t>Project data</a:t>
            </a:r>
          </a:p>
        </p:txBody>
      </p:sp>
      <p:sp>
        <p:nvSpPr>
          <p:cNvPr id="2" name="Oval 1"/>
          <p:cNvSpPr/>
          <p:nvPr/>
        </p:nvSpPr>
        <p:spPr>
          <a:xfrm>
            <a:off x="533571" y="2311104"/>
            <a:ext cx="776851" cy="734123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Oval 87"/>
          <p:cNvSpPr/>
          <p:nvPr/>
        </p:nvSpPr>
        <p:spPr>
          <a:xfrm>
            <a:off x="396134" y="3592437"/>
            <a:ext cx="842096" cy="795779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9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3" y="3813831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2" y="2484599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/>
          <p:cNvGrpSpPr/>
          <p:nvPr/>
        </p:nvGrpSpPr>
        <p:grpSpPr>
          <a:xfrm>
            <a:off x="7377044" y="2741333"/>
            <a:ext cx="1331113" cy="562585"/>
            <a:chOff x="7377044" y="3693140"/>
            <a:chExt cx="1331113" cy="562585"/>
          </a:xfrm>
        </p:grpSpPr>
        <p:sp>
          <p:nvSpPr>
            <p:cNvPr id="104" name="TextBox 103"/>
            <p:cNvSpPr txBox="1"/>
            <p:nvPr/>
          </p:nvSpPr>
          <p:spPr>
            <a:xfrm>
              <a:off x="7975264" y="3712822"/>
              <a:ext cx="732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$$$</a:t>
              </a:r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7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8" name="Group 107"/>
          <p:cNvGrpSpPr/>
          <p:nvPr/>
        </p:nvGrpSpPr>
        <p:grpSpPr>
          <a:xfrm>
            <a:off x="7377044" y="2053760"/>
            <a:ext cx="1157831" cy="562585"/>
            <a:chOff x="7377044" y="2978219"/>
            <a:chExt cx="1157831" cy="562585"/>
          </a:xfrm>
        </p:grpSpPr>
        <p:sp>
          <p:nvSpPr>
            <p:cNvPr id="109" name="TextBox 108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$$</a:t>
              </a:r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3" name="Group 112"/>
          <p:cNvGrpSpPr/>
          <p:nvPr/>
        </p:nvGrpSpPr>
        <p:grpSpPr>
          <a:xfrm>
            <a:off x="7377044" y="1366187"/>
            <a:ext cx="965628" cy="562585"/>
            <a:chOff x="7377044" y="2305987"/>
            <a:chExt cx="965628" cy="562585"/>
          </a:xfrm>
        </p:grpSpPr>
        <p:sp>
          <p:nvSpPr>
            <p:cNvPr id="114" name="TextBox 113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</a:t>
              </a: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9" name="Group 118"/>
          <p:cNvGrpSpPr/>
          <p:nvPr/>
        </p:nvGrpSpPr>
        <p:grpSpPr>
          <a:xfrm>
            <a:off x="7377044" y="3428906"/>
            <a:ext cx="1148371" cy="562585"/>
            <a:chOff x="7377044" y="4368706"/>
            <a:chExt cx="1148371" cy="562585"/>
          </a:xfrm>
        </p:grpSpPr>
        <p:grpSp>
          <p:nvGrpSpPr>
            <p:cNvPr id="123" name="Group 122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7" name="&quot;No&quot; Symbol 126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$0</a:t>
              </a:r>
            </a:p>
          </p:txBody>
        </p:sp>
      </p:grpSp>
      <p:sp>
        <p:nvSpPr>
          <p:cNvPr id="128" name="Oval 127"/>
          <p:cNvSpPr/>
          <p:nvPr/>
        </p:nvSpPr>
        <p:spPr>
          <a:xfrm>
            <a:off x="449245" y="4277647"/>
            <a:ext cx="842096" cy="795779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7176104" y="4262430"/>
            <a:ext cx="122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u="sng" dirty="0"/>
              <a:t>Budget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8299529" y="4262430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$$$</a:t>
            </a:r>
          </a:p>
        </p:txBody>
      </p:sp>
      <p:sp>
        <p:nvSpPr>
          <p:cNvPr id="93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335928" cy="857250"/>
          </a:xfrm>
        </p:spPr>
        <p:txBody>
          <a:bodyPr>
            <a:normAutofit/>
          </a:bodyPr>
          <a:lstStyle/>
          <a:p>
            <a:r>
              <a:rPr lang="en-AU" b="1" dirty="0"/>
              <a:t>Project prioritization</a:t>
            </a:r>
          </a:p>
        </p:txBody>
      </p:sp>
    </p:spTree>
    <p:extLst>
      <p:ext uri="{BB962C8B-B14F-4D97-AF65-F5344CB8AC3E}">
        <p14:creationId xmlns:p14="http://schemas.microsoft.com/office/powerpoint/2010/main" val="2037753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16" y="138246"/>
            <a:ext cx="4748048" cy="836268"/>
          </a:xfrm>
        </p:spPr>
        <p:txBody>
          <a:bodyPr>
            <a:noAutofit/>
          </a:bodyPr>
          <a:lstStyle/>
          <a:p>
            <a:r>
              <a:rPr lang="en-AU" sz="3400" b="1" dirty="0"/>
              <a:t>New Zealand 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469036"/>
            <a:ext cx="4614333" cy="3720184"/>
          </a:xfrm>
        </p:spPr>
        <p:txBody>
          <a:bodyPr>
            <a:normAutofit fontScale="77500" lnSpcReduction="20000"/>
          </a:bodyPr>
          <a:lstStyle/>
          <a:p>
            <a:r>
              <a:rPr lang="en-AU" dirty="0"/>
              <a:t>Projects for 62 imperilled bird species</a:t>
            </a:r>
          </a:p>
          <a:p>
            <a:endParaRPr lang="en-AU" dirty="0"/>
          </a:p>
          <a:p>
            <a:r>
              <a:rPr lang="en-AU" dirty="0"/>
              <a:t>1,218 different actions</a:t>
            </a:r>
          </a:p>
          <a:p>
            <a:endParaRPr lang="en-AU" dirty="0"/>
          </a:p>
          <a:p>
            <a:r>
              <a:rPr lang="en-AU" dirty="0"/>
              <a:t>Many actions shared between projects for different species</a:t>
            </a:r>
          </a:p>
          <a:p>
            <a:endParaRPr lang="en-AU" dirty="0"/>
          </a:p>
          <a:p>
            <a:r>
              <a:rPr lang="en-AU" dirty="0" err="1"/>
              <a:t>oppr</a:t>
            </a:r>
            <a:r>
              <a:rPr lang="en-AU" dirty="0"/>
              <a:t> R package on CRAN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855" y="138246"/>
            <a:ext cx="4377947" cy="4432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3498" y="4897279"/>
            <a:ext cx="3940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Hanson </a:t>
            </a:r>
            <a:r>
              <a:rPr lang="en-AU" sz="1000" i="1" dirty="0"/>
              <a:t>et al.</a:t>
            </a:r>
            <a:r>
              <a:rPr lang="en-AU" sz="1000" dirty="0"/>
              <a:t> (2019) Methods </a:t>
            </a:r>
            <a:r>
              <a:rPr lang="en-AU" sz="1000" dirty="0" err="1"/>
              <a:t>Ecol</a:t>
            </a:r>
            <a:r>
              <a:rPr lang="en-AU" sz="1000" dirty="0"/>
              <a:t> </a:t>
            </a:r>
            <a:r>
              <a:rPr lang="en-AU" sz="1000" dirty="0" err="1"/>
              <a:t>Evol</a:t>
            </a:r>
            <a:r>
              <a:rPr lang="en-AU" sz="1000" dirty="0"/>
              <a:t> , DOI:10.1111/2041-210X.13264</a:t>
            </a:r>
          </a:p>
        </p:txBody>
      </p:sp>
    </p:spTree>
    <p:extLst>
      <p:ext uri="{BB962C8B-B14F-4D97-AF65-F5344CB8AC3E}">
        <p14:creationId xmlns:p14="http://schemas.microsoft.com/office/powerpoint/2010/main" val="1279194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37" y="279401"/>
            <a:ext cx="4737100" cy="4737100"/>
          </a:xfrm>
        </p:spPr>
      </p:pic>
      <p:sp>
        <p:nvSpPr>
          <p:cNvPr id="6" name="TextBox 5"/>
          <p:cNvSpPr txBox="1"/>
          <p:nvPr/>
        </p:nvSpPr>
        <p:spPr>
          <a:xfrm>
            <a:off x="156653" y="279401"/>
            <a:ext cx="4072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Exact algorithms always generated the best prioritizations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93390"/>
            <a:ext cx="3940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Hanson </a:t>
            </a:r>
            <a:r>
              <a:rPr lang="en-AU" sz="1000" i="1" dirty="0"/>
              <a:t>et al.</a:t>
            </a:r>
            <a:r>
              <a:rPr lang="en-AU" sz="1000" dirty="0"/>
              <a:t> (2019) Methods </a:t>
            </a:r>
            <a:r>
              <a:rPr lang="en-AU" sz="1000" dirty="0" err="1"/>
              <a:t>Ecol</a:t>
            </a:r>
            <a:r>
              <a:rPr lang="en-AU" sz="1000" dirty="0"/>
              <a:t> </a:t>
            </a:r>
            <a:r>
              <a:rPr lang="en-AU" sz="1000" dirty="0" err="1"/>
              <a:t>Evol</a:t>
            </a:r>
            <a:r>
              <a:rPr lang="en-AU" sz="1000" dirty="0"/>
              <a:t> , DOI:10.1111/2041-210X.13264</a:t>
            </a:r>
          </a:p>
        </p:txBody>
      </p:sp>
    </p:spTree>
    <p:extLst>
      <p:ext uri="{BB962C8B-B14F-4D97-AF65-F5344CB8AC3E}">
        <p14:creationId xmlns:p14="http://schemas.microsoft.com/office/powerpoint/2010/main" val="2669368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37" y="279401"/>
            <a:ext cx="4737100" cy="4737100"/>
          </a:xfrm>
        </p:spPr>
      </p:pic>
      <p:sp>
        <p:nvSpPr>
          <p:cNvPr id="6" name="TextBox 5"/>
          <p:cNvSpPr txBox="1"/>
          <p:nvPr/>
        </p:nvSpPr>
        <p:spPr>
          <a:xfrm>
            <a:off x="156653" y="279401"/>
            <a:ext cx="40721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Ranking and heuristic algorithms sometimes produced optimal prioritizations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Ranking and heuristic algorithm sometimes produced sub-optimal prioritizations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93390"/>
            <a:ext cx="3940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Hanson </a:t>
            </a:r>
            <a:r>
              <a:rPr lang="en-AU" sz="1000" i="1" dirty="0"/>
              <a:t>et al.</a:t>
            </a:r>
            <a:r>
              <a:rPr lang="en-AU" sz="1000" dirty="0"/>
              <a:t> (2019) Methods </a:t>
            </a:r>
            <a:r>
              <a:rPr lang="en-AU" sz="1000" dirty="0" err="1"/>
              <a:t>Ecol</a:t>
            </a:r>
            <a:r>
              <a:rPr lang="en-AU" sz="1000" dirty="0"/>
              <a:t> </a:t>
            </a:r>
            <a:r>
              <a:rPr lang="en-AU" sz="1000" dirty="0" err="1"/>
              <a:t>Evol</a:t>
            </a:r>
            <a:r>
              <a:rPr lang="en-AU" sz="1000" dirty="0"/>
              <a:t> , DOI:10.1111/2041-210X.13264</a:t>
            </a:r>
          </a:p>
        </p:txBody>
      </p:sp>
    </p:spTree>
    <p:extLst>
      <p:ext uri="{BB962C8B-B14F-4D97-AF65-F5344CB8AC3E}">
        <p14:creationId xmlns:p14="http://schemas.microsoft.com/office/powerpoint/2010/main" val="2732225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37" y="279401"/>
            <a:ext cx="4737100" cy="4737100"/>
          </a:xfrm>
        </p:spPr>
      </p:pic>
      <p:sp>
        <p:nvSpPr>
          <p:cNvPr id="6" name="TextBox 5"/>
          <p:cNvSpPr txBox="1"/>
          <p:nvPr/>
        </p:nvSpPr>
        <p:spPr>
          <a:xfrm>
            <a:off x="156653" y="36333"/>
            <a:ext cx="355174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Ranking and heuristic algorithms sometimes produced worse prioritizations than randomly allocating funds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Ranking and heuristic algorithms often had large amounts of unspent  funding, meaning less guidance for decision making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893390"/>
            <a:ext cx="3940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Hanson </a:t>
            </a:r>
            <a:r>
              <a:rPr lang="en-AU" sz="1000" i="1" dirty="0"/>
              <a:t>et al.</a:t>
            </a:r>
            <a:r>
              <a:rPr lang="en-AU" sz="1000" dirty="0"/>
              <a:t> (2019) Methods </a:t>
            </a:r>
            <a:r>
              <a:rPr lang="en-AU" sz="1000" dirty="0" err="1"/>
              <a:t>Ecol</a:t>
            </a:r>
            <a:r>
              <a:rPr lang="en-AU" sz="1000" dirty="0"/>
              <a:t> </a:t>
            </a:r>
            <a:r>
              <a:rPr lang="en-AU" sz="1000" dirty="0" err="1"/>
              <a:t>Evol</a:t>
            </a:r>
            <a:r>
              <a:rPr lang="en-AU" sz="1000" dirty="0"/>
              <a:t> , DOI:10.1111/2041-210X.13264</a:t>
            </a:r>
          </a:p>
        </p:txBody>
      </p:sp>
    </p:spTree>
    <p:extLst>
      <p:ext uri="{BB962C8B-B14F-4D97-AF65-F5344CB8AC3E}">
        <p14:creationId xmlns:p14="http://schemas.microsoft.com/office/powerpoint/2010/main" val="1112970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1598799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2623181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2667974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2000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143029" y="2655449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Future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2623181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2622707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1938257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Biodiversity</a:t>
            </a:r>
          </a:p>
        </p:txBody>
      </p:sp>
      <p:sp>
        <p:nvSpPr>
          <p:cNvPr id="113" name="Freeform 112"/>
          <p:cNvSpPr/>
          <p:nvPr/>
        </p:nvSpPr>
        <p:spPr>
          <a:xfrm>
            <a:off x="7451810" y="1781500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926392" y="1306914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643482" y="1306914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4783064" y="1774996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72764" y="1768579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1896" y="1290573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Ecological surveys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60629" y="1306914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193877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1904374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253461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1878776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233974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253819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1748605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306914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315079" y="1305441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Distribution maps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2460787" y="1774996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2522903" y="1918839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3774171" y="1877283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1918837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3895676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3895676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3895676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3603288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Outcome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5348271" y="3603288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646910" y="3603288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2379813" y="3603288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</a:t>
            </a:r>
          </a:p>
        </p:txBody>
      </p:sp>
      <p:sp>
        <p:nvSpPr>
          <p:cNvPr id="85" name="Freeform 84"/>
          <p:cNvSpPr/>
          <p:nvPr/>
        </p:nvSpPr>
        <p:spPr>
          <a:xfrm>
            <a:off x="7756047" y="1866377"/>
            <a:ext cx="976335" cy="303173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1715476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1866377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305441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Priority areas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EAAEC9CE-8590-423E-AF4B-881F239D1AA7}"/>
              </a:ext>
            </a:extLst>
          </p:cNvPr>
          <p:cNvSpPr txBox="1">
            <a:spLocks/>
          </p:cNvSpPr>
          <p:nvPr/>
        </p:nvSpPr>
        <p:spPr>
          <a:xfrm>
            <a:off x="564716" y="10431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do we bend the curve?</a:t>
            </a:r>
          </a:p>
        </p:txBody>
      </p:sp>
    </p:spTree>
    <p:extLst>
      <p:ext uri="{BB962C8B-B14F-4D97-AF65-F5344CB8AC3E}">
        <p14:creationId xmlns:p14="http://schemas.microsoft.com/office/powerpoint/2010/main" val="512632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Picture 2"/>
          <p:cNvPicPr/>
          <p:nvPr/>
        </p:nvPicPr>
        <p:blipFill>
          <a:blip r:embed="rId2"/>
          <a:stretch/>
        </p:blipFill>
        <p:spPr>
          <a:xfrm>
            <a:off x="-36360" y="-748080"/>
            <a:ext cx="10236600" cy="6397920"/>
          </a:xfrm>
          <a:prstGeom prst="rect">
            <a:avLst/>
          </a:prstGeom>
          <a:ln>
            <a:noFill/>
          </a:ln>
        </p:spPr>
      </p:pic>
      <p:pic>
        <p:nvPicPr>
          <p:cNvPr id="1747" name="Picture 2"/>
          <p:cNvPicPr/>
          <p:nvPr/>
        </p:nvPicPr>
        <p:blipFill>
          <a:blip r:embed="rId3"/>
          <a:stretch/>
        </p:blipFill>
        <p:spPr>
          <a:xfrm>
            <a:off x="217080" y="87480"/>
            <a:ext cx="682200" cy="584640"/>
          </a:xfrm>
          <a:prstGeom prst="rect">
            <a:avLst/>
          </a:prstGeom>
          <a:ln>
            <a:noFill/>
          </a:ln>
        </p:spPr>
      </p:pic>
      <p:sp>
        <p:nvSpPr>
          <p:cNvPr id="1748" name="CustomShape 1"/>
          <p:cNvSpPr/>
          <p:nvPr/>
        </p:nvSpPr>
        <p:spPr>
          <a:xfrm>
            <a:off x="1114920" y="160560"/>
            <a:ext cx="5257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9" name="Picture 4"/>
          <p:cNvPicPr/>
          <p:nvPr/>
        </p:nvPicPr>
        <p:blipFill>
          <a:blip r:embed="rId4"/>
          <a:stretch/>
        </p:blipFill>
        <p:spPr>
          <a:xfrm>
            <a:off x="217080" y="1527120"/>
            <a:ext cx="692640" cy="519480"/>
          </a:xfrm>
          <a:prstGeom prst="rect">
            <a:avLst/>
          </a:prstGeom>
          <a:ln>
            <a:noFill/>
          </a:ln>
        </p:spPr>
      </p:pic>
      <p:sp>
        <p:nvSpPr>
          <p:cNvPr id="1750" name="CustomShape 2"/>
          <p:cNvSpPr/>
          <p:nvPr/>
        </p:nvSpPr>
        <p:spPr>
          <a:xfrm>
            <a:off x="1109520" y="1567800"/>
            <a:ext cx="3026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1" name="Picture 3"/>
          <p:cNvPicPr/>
          <p:nvPr/>
        </p:nvPicPr>
        <p:blipFill>
          <a:blip r:embed="rId5"/>
          <a:stretch/>
        </p:blipFill>
        <p:spPr>
          <a:xfrm>
            <a:off x="217080" y="804960"/>
            <a:ext cx="791640" cy="593640"/>
          </a:xfrm>
          <a:prstGeom prst="rect">
            <a:avLst/>
          </a:prstGeom>
          <a:ln>
            <a:noFill/>
          </a:ln>
        </p:spPr>
      </p:pic>
      <p:sp>
        <p:nvSpPr>
          <p:cNvPr id="1752" name="CustomShape 3"/>
          <p:cNvSpPr/>
          <p:nvPr/>
        </p:nvSpPr>
        <p:spPr>
          <a:xfrm>
            <a:off x="1160640" y="882720"/>
            <a:ext cx="402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github.com/jeffreyhanson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Case-study: Sandwich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AU" u="sng" dirty="0"/>
              <a:t>Goal</a:t>
            </a:r>
            <a:r>
              <a:rPr lang="en-AU" dirty="0"/>
              <a:t>: Best sandwich experience </a:t>
            </a:r>
          </a:p>
          <a:p>
            <a:r>
              <a:rPr lang="en-AU" u="sng" dirty="0"/>
              <a:t>Objective</a:t>
            </a:r>
            <a:r>
              <a:rPr lang="en-AU" dirty="0"/>
              <a:t>: Maximize taste</a:t>
            </a:r>
          </a:p>
          <a:p>
            <a:r>
              <a:rPr lang="en-AU" u="sng" dirty="0"/>
              <a:t>Constraints</a:t>
            </a:r>
            <a:r>
              <a:rPr lang="en-AU" dirty="0"/>
              <a:t>: </a:t>
            </a:r>
          </a:p>
          <a:p>
            <a:pPr lvl="1"/>
            <a:r>
              <a:rPr lang="en-AU" dirty="0"/>
              <a:t>must have 2 slices of bread, </a:t>
            </a:r>
          </a:p>
          <a:p>
            <a:pPr lvl="1"/>
            <a:r>
              <a:rPr lang="en-AU" dirty="0"/>
              <a:t>total calories for the meal must not be too high, </a:t>
            </a:r>
          </a:p>
          <a:p>
            <a:pPr lvl="1"/>
            <a:r>
              <a:rPr lang="en-AU" dirty="0"/>
              <a:t>total cost of ingredients must not exceed budget</a:t>
            </a:r>
          </a:p>
          <a:p>
            <a:r>
              <a:rPr lang="en-AU" u="sng" dirty="0"/>
              <a:t>Decisions</a:t>
            </a:r>
            <a:r>
              <a:rPr lang="en-AU" dirty="0"/>
              <a:t>: which ingredients shall I use?</a:t>
            </a:r>
          </a:p>
        </p:txBody>
      </p:sp>
    </p:spTree>
    <p:extLst>
      <p:ext uri="{BB962C8B-B14F-4D97-AF65-F5344CB8AC3E}">
        <p14:creationId xmlns:p14="http://schemas.microsoft.com/office/powerpoint/2010/main" val="1898696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bread sli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9036" y="4294610"/>
            <a:ext cx="558800" cy="6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h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957" y="4311008"/>
            <a:ext cx="631825" cy="63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hee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47" y="4344054"/>
            <a:ext cx="626346" cy="56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chees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251" y="4046364"/>
            <a:ext cx="1174023" cy="11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lettu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83" y="4215757"/>
            <a:ext cx="822325" cy="8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mayonais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20" y="4116288"/>
            <a:ext cx="1241425" cy="92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tomat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159" y="4191422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sprout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98" y="4120750"/>
            <a:ext cx="860425" cy="86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 result for images fridge full of food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091" y="380054"/>
            <a:ext cx="3624783" cy="289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Down Arrow 98"/>
          <p:cNvSpPr/>
          <p:nvPr/>
        </p:nvSpPr>
        <p:spPr>
          <a:xfrm rot="19153137">
            <a:off x="6311811" y="3152139"/>
            <a:ext cx="1135591" cy="877242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Down Arrow 99"/>
          <p:cNvSpPr/>
          <p:nvPr/>
        </p:nvSpPr>
        <p:spPr>
          <a:xfrm rot="2460491">
            <a:off x="1074750" y="3152139"/>
            <a:ext cx="1135591" cy="877242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Down Arrow 100"/>
          <p:cNvSpPr/>
          <p:nvPr/>
        </p:nvSpPr>
        <p:spPr>
          <a:xfrm rot="20260045">
            <a:off x="4655482" y="3112269"/>
            <a:ext cx="1135591" cy="870653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Down Arrow 101"/>
          <p:cNvSpPr/>
          <p:nvPr/>
        </p:nvSpPr>
        <p:spPr>
          <a:xfrm rot="1275277">
            <a:off x="2796718" y="3144547"/>
            <a:ext cx="1135591" cy="870653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514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bread sli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9036" y="4294610"/>
            <a:ext cx="558800" cy="6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h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957" y="4311008"/>
            <a:ext cx="631825" cy="63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hee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47" y="4344054"/>
            <a:ext cx="626346" cy="56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chees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251" y="4046364"/>
            <a:ext cx="1174023" cy="11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lettu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83" y="4215757"/>
            <a:ext cx="822325" cy="8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mayonais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20" y="4116288"/>
            <a:ext cx="1241425" cy="92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tomat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159" y="4191422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sprout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98" y="4120750"/>
            <a:ext cx="860425" cy="86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71" y="23255"/>
            <a:ext cx="2807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Maximize taste: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7416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11161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12229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+40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17492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18560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60773" y="616676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19628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62191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+50</a:t>
            </a:r>
          </a:p>
        </p:txBody>
      </p:sp>
      <p:pic>
        <p:nvPicPr>
          <p:cNvPr id="2" name="Picture 2" descr="Image result for bread slice">
            <a:extLst>
              <a:ext uri="{FF2B5EF4-FFF2-40B4-BE49-F238E27FC236}">
                <a16:creationId xmlns:a16="http://schemas.microsoft.com/office/drawing/2014/main" id="{895251CA-2830-5273-F5EF-02977B47F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965" y="4425055"/>
            <a:ext cx="558800" cy="6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782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h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957" y="4311008"/>
            <a:ext cx="631825" cy="63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hee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47" y="4344054"/>
            <a:ext cx="626346" cy="56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chee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251" y="4046364"/>
            <a:ext cx="1174023" cy="11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lettu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83" y="4215757"/>
            <a:ext cx="822325" cy="8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mayonai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20" y="4116288"/>
            <a:ext cx="1241425" cy="92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tomat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159" y="4191422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sprout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98" y="4120750"/>
            <a:ext cx="860425" cy="86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71" y="23255"/>
            <a:ext cx="2807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Maximize taste: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2746" y="1075075"/>
            <a:ext cx="6480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Constraint 1: must have 2 bread slices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06162" y="1659850"/>
            <a:ext cx="105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=1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8158539" y="1367462"/>
            <a:ext cx="0" cy="2865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7416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7416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11161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15356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12229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+40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16424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17492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317492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18560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18560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60773" y="616676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20698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19628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19628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62191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+50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366386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pic>
        <p:nvPicPr>
          <p:cNvPr id="2" name="Picture 2" descr="Image result for bread slice">
            <a:extLst>
              <a:ext uri="{FF2B5EF4-FFF2-40B4-BE49-F238E27FC236}">
                <a16:creationId xmlns:a16="http://schemas.microsoft.com/office/drawing/2014/main" id="{88890162-8830-CC07-164D-97B364B75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9036" y="4294610"/>
            <a:ext cx="558800" cy="6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bread slice">
            <a:extLst>
              <a:ext uri="{FF2B5EF4-FFF2-40B4-BE49-F238E27FC236}">
                <a16:creationId xmlns:a16="http://schemas.microsoft.com/office/drawing/2014/main" id="{FA6214FE-6EBA-303F-359D-AA49E66FF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965" y="4425055"/>
            <a:ext cx="558800" cy="6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80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h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957" y="4311008"/>
            <a:ext cx="631825" cy="63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hee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47" y="4344054"/>
            <a:ext cx="626346" cy="56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chee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251" y="4046364"/>
            <a:ext cx="1174023" cy="11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lettu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83" y="4215757"/>
            <a:ext cx="822325" cy="8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mayonai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20" y="4116288"/>
            <a:ext cx="1241425" cy="92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tomat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159" y="4191422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sprout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98" y="4120750"/>
            <a:ext cx="860425" cy="86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71" y="23255"/>
            <a:ext cx="2807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Maximize taste: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2746" y="1075075"/>
            <a:ext cx="5595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Constraint 1: must 2 bread slices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06162" y="1659850"/>
            <a:ext cx="105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=1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8158539" y="1367462"/>
            <a:ext cx="0" cy="2865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875" y="2118250"/>
            <a:ext cx="6203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Constraint 2: calories (C per serving)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7416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7416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13221" y="2661104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+70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11161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15356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106966" y="266110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+380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12229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+40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16424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8034" y="266110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+299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17492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317492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213297" y="2661104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18560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18560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110170" y="266110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+680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60773" y="616676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20698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319095" y="266110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19628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19628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215433" y="2661104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62191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+50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366386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57996" y="266110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+145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179427" y="2668056"/>
            <a:ext cx="105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≤235</a:t>
            </a:r>
          </a:p>
        </p:txBody>
      </p:sp>
      <p:pic>
        <p:nvPicPr>
          <p:cNvPr id="2" name="Picture 2" descr="Image result for bread slice">
            <a:extLst>
              <a:ext uri="{FF2B5EF4-FFF2-40B4-BE49-F238E27FC236}">
                <a16:creationId xmlns:a16="http://schemas.microsoft.com/office/drawing/2014/main" id="{51AF3E9E-7CB9-5C9F-2659-3DDB931C6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9036" y="4294610"/>
            <a:ext cx="558800" cy="6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bread slice">
            <a:extLst>
              <a:ext uri="{FF2B5EF4-FFF2-40B4-BE49-F238E27FC236}">
                <a16:creationId xmlns:a16="http://schemas.microsoft.com/office/drawing/2014/main" id="{564A6F46-D4E5-3370-469C-A4A212B6B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965" y="4425055"/>
            <a:ext cx="558800" cy="6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370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h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957" y="4311008"/>
            <a:ext cx="631825" cy="63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hee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47" y="4344054"/>
            <a:ext cx="626346" cy="56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chee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251" y="4046364"/>
            <a:ext cx="1174023" cy="11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lettu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83" y="4215757"/>
            <a:ext cx="822325" cy="8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mayonai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20" y="4116288"/>
            <a:ext cx="1241425" cy="92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tomat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159" y="4191422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sprout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98" y="4120750"/>
            <a:ext cx="860425" cy="86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71" y="23255"/>
            <a:ext cx="2807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Maximize taste: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9659" y="3171461"/>
            <a:ext cx="6092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Constraint 3: budget (€ per serving)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2746" y="1075075"/>
            <a:ext cx="5595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Constraint 1: must 2 bread slices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06162" y="1659850"/>
            <a:ext cx="105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=1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8158539" y="1367462"/>
            <a:ext cx="0" cy="2865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875" y="2118250"/>
            <a:ext cx="6203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Constraint 2: calories (C per serving)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7416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6928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+0.21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7416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13221" y="2661104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+70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11161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054868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+0.12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15356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106966" y="266110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+380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12229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+40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055936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+0.84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16424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8034" y="266110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+299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17492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57004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+0.04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317492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213297" y="2661104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18560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58072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+0.04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18560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110170" y="266110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+680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60773" y="616676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060210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+0.07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20698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319095" y="266110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19628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+8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059140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+0.08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19628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215433" y="2661104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62191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+50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210093" y="3678422"/>
            <a:ext cx="910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+2.5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366386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57996" y="266110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+145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153040" y="3709835"/>
            <a:ext cx="1141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≤2.75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179427" y="2668056"/>
            <a:ext cx="105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≤235</a:t>
            </a:r>
          </a:p>
        </p:txBody>
      </p:sp>
      <p:pic>
        <p:nvPicPr>
          <p:cNvPr id="2" name="Picture 2" descr="Image result for bread slice">
            <a:extLst>
              <a:ext uri="{FF2B5EF4-FFF2-40B4-BE49-F238E27FC236}">
                <a16:creationId xmlns:a16="http://schemas.microsoft.com/office/drawing/2014/main" id="{7A1E8BAF-B31C-C5A5-BA9E-2198B9990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9036" y="4294610"/>
            <a:ext cx="558800" cy="6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bread slice">
            <a:extLst>
              <a:ext uri="{FF2B5EF4-FFF2-40B4-BE49-F238E27FC236}">
                <a16:creationId xmlns:a16="http://schemas.microsoft.com/office/drawing/2014/main" id="{E79328AE-E574-AF1B-8421-E6AA5F7F7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965" y="4425055"/>
            <a:ext cx="558800" cy="6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385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h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957" y="4311008"/>
            <a:ext cx="631825" cy="63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hee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47" y="4344054"/>
            <a:ext cx="626346" cy="56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chee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251" y="4046364"/>
            <a:ext cx="1174023" cy="11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lettu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83" y="4215757"/>
            <a:ext cx="822325" cy="8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mayonai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20" y="4116288"/>
            <a:ext cx="1241425" cy="92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tomat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159" y="4191422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sprout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98" y="4120750"/>
            <a:ext cx="860425" cy="86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71" y="23255"/>
            <a:ext cx="2807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Maximize taste: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9659" y="3171461"/>
            <a:ext cx="6092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Constraint 3: budget (€ per serving)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2746" y="1075075"/>
            <a:ext cx="5595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Constraint 1: must 2 bread slices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06162" y="1659850"/>
            <a:ext cx="105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=1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8158539" y="1367462"/>
            <a:ext cx="0" cy="2865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875" y="2118250"/>
            <a:ext cx="6203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Constraint 2: calories (C per serving)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7416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6928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+0.21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7416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13221" y="2661104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+70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11161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054868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+0.12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15356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106966" y="266110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+380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12229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+40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055936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+0.84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16424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8034" y="266110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+299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17492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57004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+0.04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317492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213297" y="2661104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18560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58072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+0.04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18560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110170" y="266110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+680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60773" y="616676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060210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+0.07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20698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319095" y="266110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19628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+8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059140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+0.08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19628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215433" y="2661104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62191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+50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210093" y="3678422"/>
            <a:ext cx="910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+2.5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366386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57996" y="266110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+145</a:t>
            </a:r>
          </a:p>
        </p:txBody>
      </p:sp>
      <p:sp>
        <p:nvSpPr>
          <p:cNvPr id="3" name="Multiply 2"/>
          <p:cNvSpPr/>
          <p:nvPr/>
        </p:nvSpPr>
        <p:spPr>
          <a:xfrm>
            <a:off x="7215958" y="541630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Multiply 54"/>
          <p:cNvSpPr/>
          <p:nvPr/>
        </p:nvSpPr>
        <p:spPr>
          <a:xfrm>
            <a:off x="7276702" y="1513997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Multiply 64"/>
          <p:cNvSpPr/>
          <p:nvPr/>
        </p:nvSpPr>
        <p:spPr>
          <a:xfrm>
            <a:off x="7231821" y="2627472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Multiply 65"/>
          <p:cNvSpPr/>
          <p:nvPr/>
        </p:nvSpPr>
        <p:spPr>
          <a:xfrm>
            <a:off x="7244850" y="3536334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Multiply 66"/>
          <p:cNvSpPr/>
          <p:nvPr/>
        </p:nvSpPr>
        <p:spPr>
          <a:xfrm>
            <a:off x="7214171" y="4147102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153040" y="3709835"/>
            <a:ext cx="1141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≤2.75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179427" y="2668056"/>
            <a:ext cx="105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≤235</a:t>
            </a:r>
          </a:p>
        </p:txBody>
      </p:sp>
      <p:pic>
        <p:nvPicPr>
          <p:cNvPr id="6" name="Picture 2" descr="Image result for bread slice">
            <a:extLst>
              <a:ext uri="{FF2B5EF4-FFF2-40B4-BE49-F238E27FC236}">
                <a16:creationId xmlns:a16="http://schemas.microsoft.com/office/drawing/2014/main" id="{A9F9AC5B-326E-39BA-B4D1-97E79C6E7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9036" y="4294610"/>
            <a:ext cx="558800" cy="6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bread slice">
            <a:extLst>
              <a:ext uri="{FF2B5EF4-FFF2-40B4-BE49-F238E27FC236}">
                <a16:creationId xmlns:a16="http://schemas.microsoft.com/office/drawing/2014/main" id="{13E77D35-2746-0469-43AF-31AEA001B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965" y="4425055"/>
            <a:ext cx="558800" cy="6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334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bread sli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9036" y="4294610"/>
            <a:ext cx="558800" cy="6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h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957" y="4311008"/>
            <a:ext cx="631825" cy="63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hee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47" y="4344054"/>
            <a:ext cx="626346" cy="56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chees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251" y="4046364"/>
            <a:ext cx="1174023" cy="11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lettu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83" y="4215757"/>
            <a:ext cx="822325" cy="8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mayonais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20" y="4116288"/>
            <a:ext cx="1241425" cy="92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tomat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159" y="4191422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sprout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98" y="4120750"/>
            <a:ext cx="860425" cy="86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71" y="23255"/>
            <a:ext cx="2807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Maximize taste: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9659" y="3171461"/>
            <a:ext cx="6092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Constraint 3: budget (€ per serving)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2746" y="1075075"/>
            <a:ext cx="5595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Constraint 1: must 2 bread slices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06162" y="1659850"/>
            <a:ext cx="105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=1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8158539" y="1367462"/>
            <a:ext cx="0" cy="2865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875" y="2118250"/>
            <a:ext cx="6203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Constraint 2: calories (C per serving)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7416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6928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+0.21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7416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13221" y="2661104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+70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11161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054868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+0.12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15356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106966" y="266110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+380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12229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+40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055936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+0.84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16424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8034" y="266110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+299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17492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57004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+0.04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317492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213297" y="2661104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18560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58072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+0.04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18560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110170" y="266110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+680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60773" y="616676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060210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+0.07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20698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319095" y="266110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19628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+8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059140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+0.08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19628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215433" y="2661104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62191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+50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210093" y="3678422"/>
            <a:ext cx="910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+2.5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366386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57996" y="266110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+145</a:t>
            </a:r>
          </a:p>
        </p:txBody>
      </p:sp>
      <p:sp>
        <p:nvSpPr>
          <p:cNvPr id="3" name="Multiply 2"/>
          <p:cNvSpPr/>
          <p:nvPr/>
        </p:nvSpPr>
        <p:spPr>
          <a:xfrm>
            <a:off x="7215958" y="541630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Multiply 54"/>
          <p:cNvSpPr/>
          <p:nvPr/>
        </p:nvSpPr>
        <p:spPr>
          <a:xfrm>
            <a:off x="7276702" y="1513997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Multiply 64"/>
          <p:cNvSpPr/>
          <p:nvPr/>
        </p:nvSpPr>
        <p:spPr>
          <a:xfrm>
            <a:off x="7231821" y="2627472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Multiply 65"/>
          <p:cNvSpPr/>
          <p:nvPr/>
        </p:nvSpPr>
        <p:spPr>
          <a:xfrm>
            <a:off x="7244850" y="3536334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Multiply 66"/>
          <p:cNvSpPr/>
          <p:nvPr/>
        </p:nvSpPr>
        <p:spPr>
          <a:xfrm>
            <a:off x="7214171" y="4147102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Multiply 67"/>
          <p:cNvSpPr/>
          <p:nvPr/>
        </p:nvSpPr>
        <p:spPr>
          <a:xfrm>
            <a:off x="2321568" y="4188779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Multiply 68"/>
          <p:cNvSpPr/>
          <p:nvPr/>
        </p:nvSpPr>
        <p:spPr>
          <a:xfrm>
            <a:off x="2292015" y="2570592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Multiply 69"/>
          <p:cNvSpPr/>
          <p:nvPr/>
        </p:nvSpPr>
        <p:spPr>
          <a:xfrm>
            <a:off x="2232614" y="1462762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Multiply 78"/>
          <p:cNvSpPr/>
          <p:nvPr/>
        </p:nvSpPr>
        <p:spPr>
          <a:xfrm>
            <a:off x="2263259" y="459731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Multiply 79"/>
          <p:cNvSpPr/>
          <p:nvPr/>
        </p:nvSpPr>
        <p:spPr>
          <a:xfrm>
            <a:off x="3322652" y="4230362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Multiply 80"/>
          <p:cNvSpPr/>
          <p:nvPr/>
        </p:nvSpPr>
        <p:spPr>
          <a:xfrm>
            <a:off x="3291747" y="2556583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Multiply 81"/>
          <p:cNvSpPr/>
          <p:nvPr/>
        </p:nvSpPr>
        <p:spPr>
          <a:xfrm>
            <a:off x="3232878" y="1483617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Multiply 84"/>
          <p:cNvSpPr/>
          <p:nvPr/>
        </p:nvSpPr>
        <p:spPr>
          <a:xfrm>
            <a:off x="3273194" y="505203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Multiply 87"/>
          <p:cNvSpPr/>
          <p:nvPr/>
        </p:nvSpPr>
        <p:spPr>
          <a:xfrm>
            <a:off x="2344854" y="3581891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Multiply 88"/>
          <p:cNvSpPr/>
          <p:nvPr/>
        </p:nvSpPr>
        <p:spPr>
          <a:xfrm>
            <a:off x="3312712" y="3581891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Multiply 89"/>
          <p:cNvSpPr/>
          <p:nvPr/>
        </p:nvSpPr>
        <p:spPr>
          <a:xfrm>
            <a:off x="5338629" y="4246780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Multiply 90"/>
          <p:cNvSpPr/>
          <p:nvPr/>
        </p:nvSpPr>
        <p:spPr>
          <a:xfrm>
            <a:off x="5287021" y="3568648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Multiply 91"/>
          <p:cNvSpPr/>
          <p:nvPr/>
        </p:nvSpPr>
        <p:spPr>
          <a:xfrm>
            <a:off x="5251085" y="2556583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Multiply 92"/>
          <p:cNvSpPr/>
          <p:nvPr/>
        </p:nvSpPr>
        <p:spPr>
          <a:xfrm>
            <a:off x="5251085" y="1544518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Multiply 93"/>
          <p:cNvSpPr/>
          <p:nvPr/>
        </p:nvSpPr>
        <p:spPr>
          <a:xfrm>
            <a:off x="5204946" y="514751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153040" y="3709835"/>
            <a:ext cx="1141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≤2.75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179427" y="2668056"/>
            <a:ext cx="105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≤235</a:t>
            </a:r>
          </a:p>
        </p:txBody>
      </p:sp>
    </p:spTree>
    <p:extLst>
      <p:ext uri="{BB962C8B-B14F-4D97-AF65-F5344CB8AC3E}">
        <p14:creationId xmlns:p14="http://schemas.microsoft.com/office/powerpoint/2010/main" val="89622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bread sli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9036" y="4294610"/>
            <a:ext cx="558800" cy="6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ha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957" y="4311008"/>
            <a:ext cx="631825" cy="63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hees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47" y="4344054"/>
            <a:ext cx="626346" cy="56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chee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251" y="4046364"/>
            <a:ext cx="1174023" cy="11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lettuc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83" y="4215757"/>
            <a:ext cx="822325" cy="8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mayonais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20" y="4116288"/>
            <a:ext cx="1241425" cy="92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tomat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159" y="4191422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sprout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98" y="4120750"/>
            <a:ext cx="860425" cy="86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71" y="23255"/>
            <a:ext cx="2807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Maximize taste: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9659" y="3171461"/>
            <a:ext cx="6092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Constraint 3: budget (€ per serving)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2746" y="1075075"/>
            <a:ext cx="5595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Constraint 1: must 2 bread slices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06162" y="1659850"/>
            <a:ext cx="105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=1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8158539" y="1367462"/>
            <a:ext cx="0" cy="2865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875" y="2118250"/>
            <a:ext cx="6203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Constraint 2: calories (C per serving)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7416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6928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+0.21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7416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13221" y="2661104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+70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11161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054868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+0.12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15356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106966" y="266110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+380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12229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+40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055936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+0.84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16424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8034" y="266110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+299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17492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57004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+0.04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317492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213297" y="2661104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18560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58072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+0.04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18560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110170" y="266110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+680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60773" y="616676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060210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+0.07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20698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319095" y="266110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19628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+8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059140" y="367842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+0.08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19628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215433" y="2661104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62191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+50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210093" y="3678422"/>
            <a:ext cx="910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+2.5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366386" y="164524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57996" y="2661104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+145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153040" y="3709835"/>
            <a:ext cx="1141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≤2.75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79427" y="2668056"/>
            <a:ext cx="105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≤235</a:t>
            </a:r>
          </a:p>
        </p:txBody>
      </p:sp>
      <p:sp>
        <p:nvSpPr>
          <p:cNvPr id="3" name="Multiply 2"/>
          <p:cNvSpPr/>
          <p:nvPr/>
        </p:nvSpPr>
        <p:spPr>
          <a:xfrm>
            <a:off x="7215958" y="541630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Multiply 54"/>
          <p:cNvSpPr/>
          <p:nvPr/>
        </p:nvSpPr>
        <p:spPr>
          <a:xfrm>
            <a:off x="7276702" y="1513997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Multiply 64"/>
          <p:cNvSpPr/>
          <p:nvPr/>
        </p:nvSpPr>
        <p:spPr>
          <a:xfrm>
            <a:off x="7231821" y="2627472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Multiply 65"/>
          <p:cNvSpPr/>
          <p:nvPr/>
        </p:nvSpPr>
        <p:spPr>
          <a:xfrm>
            <a:off x="7244850" y="3536334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Multiply 66"/>
          <p:cNvSpPr/>
          <p:nvPr/>
        </p:nvSpPr>
        <p:spPr>
          <a:xfrm>
            <a:off x="7214171" y="4147102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Multiply 67"/>
          <p:cNvSpPr/>
          <p:nvPr/>
        </p:nvSpPr>
        <p:spPr>
          <a:xfrm>
            <a:off x="2321568" y="4188779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Multiply 68"/>
          <p:cNvSpPr/>
          <p:nvPr/>
        </p:nvSpPr>
        <p:spPr>
          <a:xfrm>
            <a:off x="2292015" y="2570592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Multiply 69"/>
          <p:cNvSpPr/>
          <p:nvPr/>
        </p:nvSpPr>
        <p:spPr>
          <a:xfrm>
            <a:off x="2232614" y="1462762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Multiply 78"/>
          <p:cNvSpPr/>
          <p:nvPr/>
        </p:nvSpPr>
        <p:spPr>
          <a:xfrm>
            <a:off x="2263259" y="459731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Multiply 79"/>
          <p:cNvSpPr/>
          <p:nvPr/>
        </p:nvSpPr>
        <p:spPr>
          <a:xfrm>
            <a:off x="3322652" y="4230362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Multiply 80"/>
          <p:cNvSpPr/>
          <p:nvPr/>
        </p:nvSpPr>
        <p:spPr>
          <a:xfrm>
            <a:off x="3291747" y="2556583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Multiply 81"/>
          <p:cNvSpPr/>
          <p:nvPr/>
        </p:nvSpPr>
        <p:spPr>
          <a:xfrm>
            <a:off x="3232878" y="1483617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Multiply 84"/>
          <p:cNvSpPr/>
          <p:nvPr/>
        </p:nvSpPr>
        <p:spPr>
          <a:xfrm>
            <a:off x="3273194" y="505203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Multiply 87"/>
          <p:cNvSpPr/>
          <p:nvPr/>
        </p:nvSpPr>
        <p:spPr>
          <a:xfrm>
            <a:off x="2344854" y="3581891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Multiply 88"/>
          <p:cNvSpPr/>
          <p:nvPr/>
        </p:nvSpPr>
        <p:spPr>
          <a:xfrm>
            <a:off x="3312712" y="3581891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Multiply 89"/>
          <p:cNvSpPr/>
          <p:nvPr/>
        </p:nvSpPr>
        <p:spPr>
          <a:xfrm>
            <a:off x="5338629" y="4246780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Multiply 90"/>
          <p:cNvSpPr/>
          <p:nvPr/>
        </p:nvSpPr>
        <p:spPr>
          <a:xfrm>
            <a:off x="5287021" y="3568648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Multiply 91"/>
          <p:cNvSpPr/>
          <p:nvPr/>
        </p:nvSpPr>
        <p:spPr>
          <a:xfrm>
            <a:off x="5251085" y="2556583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Multiply 92"/>
          <p:cNvSpPr/>
          <p:nvPr/>
        </p:nvSpPr>
        <p:spPr>
          <a:xfrm>
            <a:off x="5251085" y="1544518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Multiply 93"/>
          <p:cNvSpPr/>
          <p:nvPr/>
        </p:nvSpPr>
        <p:spPr>
          <a:xfrm>
            <a:off x="5204946" y="514751"/>
            <a:ext cx="807720" cy="8077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6" name="Picture 2" descr="Image result for images green tick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69" y="4274068"/>
            <a:ext cx="896588" cy="68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images green tick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09" y="4282479"/>
            <a:ext cx="896588" cy="68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Image result for images green tick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056" y="4288935"/>
            <a:ext cx="896588" cy="68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521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1598799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2623181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2667974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2000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143029" y="2655449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Future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2623181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2622707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1938257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Biodiversity</a:t>
            </a:r>
          </a:p>
        </p:txBody>
      </p:sp>
      <p:sp>
        <p:nvSpPr>
          <p:cNvPr id="113" name="Freeform 112"/>
          <p:cNvSpPr/>
          <p:nvPr/>
        </p:nvSpPr>
        <p:spPr>
          <a:xfrm>
            <a:off x="7451810" y="1781500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926392" y="1306914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643482" y="1306914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4783064" y="1774996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72764" y="1768579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1896" y="1290573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Ecological surveys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60629" y="1306914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193877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1904374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253461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1878776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233974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253819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1748605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306914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315079" y="1305441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Distribution maps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2460787" y="1774996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2522903" y="1918839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3774171" y="1877283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1918837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3895676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3895676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3895676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3603288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Outcome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5348271" y="3603288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646910" y="3603288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2379813" y="3603288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</a:t>
            </a:r>
          </a:p>
        </p:txBody>
      </p:sp>
      <p:sp>
        <p:nvSpPr>
          <p:cNvPr id="85" name="Freeform 84"/>
          <p:cNvSpPr/>
          <p:nvPr/>
        </p:nvSpPr>
        <p:spPr>
          <a:xfrm>
            <a:off x="7756047" y="1866377"/>
            <a:ext cx="976335" cy="303173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1715476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1866377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305441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Priority areas</a:t>
            </a:r>
          </a:p>
        </p:txBody>
      </p:sp>
      <p:sp>
        <p:nvSpPr>
          <p:cNvPr id="2" name="Oval 1"/>
          <p:cNvSpPr/>
          <p:nvPr/>
        </p:nvSpPr>
        <p:spPr>
          <a:xfrm>
            <a:off x="4849091" y="3408983"/>
            <a:ext cx="1718776" cy="948272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72359" y="4535310"/>
            <a:ext cx="3009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Prioritization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225636" y="4326434"/>
            <a:ext cx="780492" cy="517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>
            <a:extLst>
              <a:ext uri="{FF2B5EF4-FFF2-40B4-BE49-F238E27FC236}">
                <a16:creationId xmlns:a16="http://schemas.microsoft.com/office/drawing/2014/main" id="{EAAEC9CE-8590-423E-AF4B-881F239D1AA7}"/>
              </a:ext>
            </a:extLst>
          </p:cNvPr>
          <p:cNvSpPr txBox="1">
            <a:spLocks/>
          </p:cNvSpPr>
          <p:nvPr/>
        </p:nvSpPr>
        <p:spPr>
          <a:xfrm>
            <a:off x="564716" y="10431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do we bend the curve?</a:t>
            </a:r>
          </a:p>
        </p:txBody>
      </p:sp>
    </p:spTree>
    <p:extLst>
      <p:ext uri="{BB962C8B-B14F-4D97-AF65-F5344CB8AC3E}">
        <p14:creationId xmlns:p14="http://schemas.microsoft.com/office/powerpoint/2010/main" val="1491528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12" descr="Image result for mayonai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899" y="4116287"/>
            <a:ext cx="1241425" cy="92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h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957" y="4311008"/>
            <a:ext cx="631825" cy="63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hee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47" y="4344054"/>
            <a:ext cx="626346" cy="56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chees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251" y="4046364"/>
            <a:ext cx="1174023" cy="11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lettu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486" y="4255183"/>
            <a:ext cx="822325" cy="8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mayonai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20" y="4116288"/>
            <a:ext cx="1241425" cy="92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tomat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159" y="4191422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71" y="23255"/>
            <a:ext cx="2807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Maximize taste: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9659" y="1655081"/>
            <a:ext cx="7164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Constraint 4: mayo + lettuce combination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2746" y="1075075"/>
            <a:ext cx="2827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Constraints 2--3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8158539" y="1367462"/>
            <a:ext cx="0" cy="2865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7416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56653" y="2154672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11161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251754" y="2154672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12229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+40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286100" y="2154672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17492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317491" y="2154672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18560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18560" y="2154672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60773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464967" y="2154672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19628" y="61667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+8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319627" y="2154672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62191" y="616676"/>
            <a:ext cx="80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+50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370859" y="2154672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pic>
        <p:nvPicPr>
          <p:cNvPr id="85" name="Picture 10" descr="Image result for lettu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83" y="4215757"/>
            <a:ext cx="822325" cy="8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349033" y="2703312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244134" y="2703312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278480" y="2703312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309871" y="2703312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310940" y="2703312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57347" y="2703312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312007" y="2703312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363239" y="2703312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216473" y="2144253"/>
            <a:ext cx="105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≥0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231713" y="2685273"/>
            <a:ext cx="1050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≥0</a:t>
            </a:r>
          </a:p>
        </p:txBody>
      </p:sp>
      <p:pic>
        <p:nvPicPr>
          <p:cNvPr id="2" name="Picture 2" descr="Image result for bread slice">
            <a:extLst>
              <a:ext uri="{FF2B5EF4-FFF2-40B4-BE49-F238E27FC236}">
                <a16:creationId xmlns:a16="http://schemas.microsoft.com/office/drawing/2014/main" id="{EE591864-5634-4F3B-B8FE-20D500B98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9036" y="4294610"/>
            <a:ext cx="558800" cy="6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bread slice">
            <a:extLst>
              <a:ext uri="{FF2B5EF4-FFF2-40B4-BE49-F238E27FC236}">
                <a16:creationId xmlns:a16="http://schemas.microsoft.com/office/drawing/2014/main" id="{3796E99E-AB8B-3E93-149A-C1242702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965" y="4425055"/>
            <a:ext cx="558800" cy="6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7766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6653" y="804052"/>
            <a:ext cx="407219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Exact algorithms generated prioritizations within a feasible period of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Heuristic and ranking algorithms are faster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It might be worth waiting worth ~15 seconds if it means you could potentially save millions of $$$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028262"/>
              </p:ext>
            </p:extLst>
          </p:nvPr>
        </p:nvGraphicFramePr>
        <p:xfrm>
          <a:off x="4680730" y="1595417"/>
          <a:ext cx="4218710" cy="1978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355">
                  <a:extLst>
                    <a:ext uri="{9D8B030D-6E8A-4147-A177-3AD203B41FA5}">
                      <a16:colId xmlns:a16="http://schemas.microsoft.com/office/drawing/2014/main" val="1108083847"/>
                    </a:ext>
                  </a:extLst>
                </a:gridCol>
                <a:gridCol w="2109355">
                  <a:extLst>
                    <a:ext uri="{9D8B030D-6E8A-4147-A177-3AD203B41FA5}">
                      <a16:colId xmlns:a16="http://schemas.microsoft.com/office/drawing/2014/main" val="2724126539"/>
                    </a:ext>
                  </a:extLst>
                </a:gridCol>
              </a:tblGrid>
              <a:tr h="634297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Average run time (seconds)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387426"/>
                  </a:ext>
                </a:extLst>
              </a:tr>
              <a:tr h="446155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Exact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920979"/>
                  </a:ext>
                </a:extLst>
              </a:tr>
              <a:tr h="446155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Heuristic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406468"/>
                  </a:ext>
                </a:extLst>
              </a:tr>
              <a:tr h="446155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Ranking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867900"/>
                  </a:ext>
                </a:extLst>
              </a:tr>
            </a:tbl>
          </a:graphicData>
        </a:graphic>
      </p:graphicFrame>
      <p:sp>
        <p:nvSpPr>
          <p:cNvPr id="5" name="CustomShape 1">
            <a:extLst>
              <a:ext uri="{FF2B5EF4-FFF2-40B4-BE49-F238E27FC236}">
                <a16:creationId xmlns:a16="http://schemas.microsoft.com/office/drawing/2014/main" id="{74420D60-21F4-82CE-CC31-E82E4C034EEA}"/>
              </a:ext>
            </a:extLst>
          </p:cNvPr>
          <p:cNvSpPr/>
          <p:nvPr/>
        </p:nvSpPr>
        <p:spPr>
          <a:xfrm>
            <a:off x="1679401" y="117195"/>
            <a:ext cx="600265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Performance for phylogenetic diversity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549BE1-25C8-3B6B-8847-C40729690854}"/>
              </a:ext>
            </a:extLst>
          </p:cNvPr>
          <p:cNvSpPr txBox="1"/>
          <p:nvPr/>
        </p:nvSpPr>
        <p:spPr>
          <a:xfrm>
            <a:off x="4680730" y="3655014"/>
            <a:ext cx="4310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NB. Heuristic and ranking algorithms coded in C++ for performance, so if you’re using R, these timings would be much higher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27512-F181-C3A3-A80E-54155646124E}"/>
              </a:ext>
            </a:extLst>
          </p:cNvPr>
          <p:cNvSpPr txBox="1"/>
          <p:nvPr/>
        </p:nvSpPr>
        <p:spPr>
          <a:xfrm>
            <a:off x="4801518" y="931468"/>
            <a:ext cx="397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Table: Average run time for generating prioritizations under different budgets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1E651-2E19-1E96-AA8E-6309A1248D0E}"/>
              </a:ext>
            </a:extLst>
          </p:cNvPr>
          <p:cNvSpPr txBox="1"/>
          <p:nvPr/>
        </p:nvSpPr>
        <p:spPr>
          <a:xfrm>
            <a:off x="5203498" y="4897279"/>
            <a:ext cx="3940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Hanson </a:t>
            </a:r>
            <a:r>
              <a:rPr lang="en-AU" sz="1000" i="1" dirty="0"/>
              <a:t>et al.</a:t>
            </a:r>
            <a:r>
              <a:rPr lang="en-AU" sz="1000" dirty="0"/>
              <a:t> (2019) Methods </a:t>
            </a:r>
            <a:r>
              <a:rPr lang="en-AU" sz="1000" dirty="0" err="1"/>
              <a:t>Ecol</a:t>
            </a:r>
            <a:r>
              <a:rPr lang="en-AU" sz="1000" dirty="0"/>
              <a:t> </a:t>
            </a:r>
            <a:r>
              <a:rPr lang="en-AU" sz="1000" dirty="0" err="1"/>
              <a:t>Evol</a:t>
            </a:r>
            <a:r>
              <a:rPr lang="en-AU" sz="1000" dirty="0"/>
              <a:t> , DOI:10.1111/2041-210X.13264</a:t>
            </a:r>
          </a:p>
        </p:txBody>
      </p:sp>
    </p:spTree>
    <p:extLst>
      <p:ext uri="{BB962C8B-B14F-4D97-AF65-F5344CB8AC3E}">
        <p14:creationId xmlns:p14="http://schemas.microsoft.com/office/powerpoint/2010/main" val="1436278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6653" y="931468"/>
            <a:ext cx="4072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Simulated dataset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/>
              <a:t>40 conservation projects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/>
              <a:t>80 management actions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/>
              <a:t>50 species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571946"/>
              </p:ext>
            </p:extLst>
          </p:nvPr>
        </p:nvGraphicFramePr>
        <p:xfrm>
          <a:off x="4680729" y="1690795"/>
          <a:ext cx="4218710" cy="1978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355">
                  <a:extLst>
                    <a:ext uri="{9D8B030D-6E8A-4147-A177-3AD203B41FA5}">
                      <a16:colId xmlns:a16="http://schemas.microsoft.com/office/drawing/2014/main" val="1108083847"/>
                    </a:ext>
                  </a:extLst>
                </a:gridCol>
                <a:gridCol w="2109355">
                  <a:extLst>
                    <a:ext uri="{9D8B030D-6E8A-4147-A177-3AD203B41FA5}">
                      <a16:colId xmlns:a16="http://schemas.microsoft.com/office/drawing/2014/main" val="2724126539"/>
                    </a:ext>
                  </a:extLst>
                </a:gridCol>
              </a:tblGrid>
              <a:tr h="634297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Average run time (seconds)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387426"/>
                  </a:ext>
                </a:extLst>
              </a:tr>
              <a:tr h="446155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Exact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920979"/>
                  </a:ext>
                </a:extLst>
              </a:tr>
              <a:tr h="446155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Heuristic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406468"/>
                  </a:ext>
                </a:extLst>
              </a:tr>
              <a:tr h="446155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Ranking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8679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03498" y="4897279"/>
            <a:ext cx="3940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Hanson </a:t>
            </a:r>
            <a:r>
              <a:rPr lang="en-AU" sz="1000" i="1" dirty="0"/>
              <a:t>et al.</a:t>
            </a:r>
            <a:r>
              <a:rPr lang="en-AU" sz="1000" dirty="0"/>
              <a:t> (2019) Methods </a:t>
            </a:r>
            <a:r>
              <a:rPr lang="en-AU" sz="1000" dirty="0" err="1"/>
              <a:t>Ecol</a:t>
            </a:r>
            <a:r>
              <a:rPr lang="en-AU" sz="1000" dirty="0"/>
              <a:t> </a:t>
            </a:r>
            <a:r>
              <a:rPr lang="en-AU" sz="1000" dirty="0" err="1"/>
              <a:t>Evol</a:t>
            </a:r>
            <a:r>
              <a:rPr lang="en-AU" sz="1000" dirty="0"/>
              <a:t> , DOI:10.1111/2041-210X.13264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1518" y="931468"/>
            <a:ext cx="397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Table: Average run time for generating prioritizations under different budgets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74420D60-21F4-82CE-CC31-E82E4C034EEA}"/>
              </a:ext>
            </a:extLst>
          </p:cNvPr>
          <p:cNvSpPr/>
          <p:nvPr/>
        </p:nvSpPr>
        <p:spPr>
          <a:xfrm>
            <a:off x="1679401" y="117195"/>
            <a:ext cx="600265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Performance for total expected persistence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18CA7-9955-A177-82B1-007AA0D3B9E8}"/>
              </a:ext>
            </a:extLst>
          </p:cNvPr>
          <p:cNvSpPr txBox="1"/>
          <p:nvPr/>
        </p:nvSpPr>
        <p:spPr>
          <a:xfrm>
            <a:off x="244561" y="2642373"/>
            <a:ext cx="4072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Performance of exact algorithm solver is pretty much the same for simple problems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168AB-8FC7-CD78-27F2-43FA6CBE485B}"/>
              </a:ext>
            </a:extLst>
          </p:cNvPr>
          <p:cNvSpPr txBox="1"/>
          <p:nvPr/>
        </p:nvSpPr>
        <p:spPr>
          <a:xfrm>
            <a:off x="4680730" y="3767116"/>
            <a:ext cx="4310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NB. Heuristic and ranking algorithms coded in C++ for performance, so if you’re using R, these timings would be much higher</a:t>
            </a:r>
          </a:p>
        </p:txBody>
      </p:sp>
    </p:spTree>
    <p:extLst>
      <p:ext uri="{BB962C8B-B14F-4D97-AF65-F5344CB8AC3E}">
        <p14:creationId xmlns:p14="http://schemas.microsoft.com/office/powerpoint/2010/main" val="175434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00" y="205979"/>
            <a:ext cx="8784000" cy="857250"/>
          </a:xfrm>
        </p:spPr>
        <p:txBody>
          <a:bodyPr>
            <a:normAutofit fontScale="90000"/>
          </a:bodyPr>
          <a:lstStyle/>
          <a:p>
            <a:r>
              <a:rPr lang="en-AU" dirty="0"/>
              <a:t>Framing conservation as a </a:t>
            </a:r>
            <a:br>
              <a:rPr lang="en-AU" dirty="0"/>
            </a:br>
            <a:r>
              <a:rPr lang="en-AU" dirty="0"/>
              <a:t>decision science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9751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AU" u="sng" dirty="0"/>
              <a:t>Goal</a:t>
            </a:r>
            <a:r>
              <a:rPr lang="en-AU" dirty="0"/>
              <a:t>: what is our vision for the future?</a:t>
            </a:r>
          </a:p>
          <a:p>
            <a:r>
              <a:rPr lang="en-AU" u="sng" dirty="0"/>
              <a:t>Objective</a:t>
            </a:r>
            <a:r>
              <a:rPr lang="en-AU" dirty="0"/>
              <a:t>: what quantity are we maximizing/minimizing to help achieve the goal?</a:t>
            </a:r>
          </a:p>
          <a:p>
            <a:r>
              <a:rPr lang="en-AU" u="sng" dirty="0"/>
              <a:t>Constraints</a:t>
            </a:r>
            <a:r>
              <a:rPr lang="en-AU" dirty="0"/>
              <a:t>: what things must our solution do to help achieve the goal? </a:t>
            </a:r>
          </a:p>
          <a:p>
            <a:r>
              <a:rPr lang="en-AU" u="sng" dirty="0"/>
              <a:t>Decisions</a:t>
            </a:r>
            <a:r>
              <a:rPr lang="en-AU" dirty="0"/>
              <a:t>: what actions could we do to maximize/minimize the objective?</a:t>
            </a:r>
          </a:p>
        </p:txBody>
      </p:sp>
    </p:spTree>
    <p:extLst>
      <p:ext uri="{BB962C8B-B14F-4D97-AF65-F5344CB8AC3E}">
        <p14:creationId xmlns:p14="http://schemas.microsoft.com/office/powerpoint/2010/main" val="3070715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 rot="16200000">
            <a:off x="-369720" y="1759680"/>
            <a:ext cx="1217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Quality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Picture 6"/>
          <p:cNvPicPr/>
          <p:nvPr/>
        </p:nvPicPr>
        <p:blipFill>
          <a:blip r:embed="rId3"/>
          <a:stretch/>
        </p:blipFill>
        <p:spPr>
          <a:xfrm>
            <a:off x="1135800" y="4040640"/>
            <a:ext cx="928440" cy="925200"/>
          </a:xfrm>
          <a:prstGeom prst="rect">
            <a:avLst/>
          </a:prstGeom>
          <a:ln>
            <a:noFill/>
          </a:ln>
        </p:spPr>
      </p:pic>
      <p:sp>
        <p:nvSpPr>
          <p:cNvPr id="504" name="CustomShape 2"/>
          <p:cNvSpPr/>
          <p:nvPr/>
        </p:nvSpPr>
        <p:spPr>
          <a:xfrm>
            <a:off x="811440" y="-1440"/>
            <a:ext cx="15771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Heuristic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 flipV="1">
            <a:off x="850680" y="208404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Line 4"/>
          <p:cNvSpPr/>
          <p:nvPr/>
        </p:nvSpPr>
        <p:spPr>
          <a:xfrm>
            <a:off x="53136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Line 5"/>
          <p:cNvSpPr/>
          <p:nvPr/>
        </p:nvSpPr>
        <p:spPr>
          <a:xfrm>
            <a:off x="53136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6"/>
          <p:cNvSpPr/>
          <p:nvPr/>
        </p:nvSpPr>
        <p:spPr>
          <a:xfrm>
            <a:off x="83484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Line 7"/>
          <p:cNvSpPr/>
          <p:nvPr/>
        </p:nvSpPr>
        <p:spPr>
          <a:xfrm flipH="1">
            <a:off x="1299960" y="1864440"/>
            <a:ext cx="11520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8"/>
          <p:cNvSpPr/>
          <p:nvPr/>
        </p:nvSpPr>
        <p:spPr>
          <a:xfrm rot="6408000">
            <a:off x="1349640" y="18835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9"/>
          <p:cNvSpPr/>
          <p:nvPr/>
        </p:nvSpPr>
        <p:spPr>
          <a:xfrm>
            <a:off x="60948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0"/>
          <p:cNvSpPr/>
          <p:nvPr/>
        </p:nvSpPr>
        <p:spPr>
          <a:xfrm>
            <a:off x="62820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3" name="Picture 2"/>
          <p:cNvPicPr/>
          <p:nvPr/>
        </p:nvPicPr>
        <p:blipFill>
          <a:blip r:embed="rId4"/>
          <a:stretch/>
        </p:blipFill>
        <p:spPr>
          <a:xfrm>
            <a:off x="3200400" y="4042080"/>
            <a:ext cx="2818800" cy="959400"/>
          </a:xfrm>
          <a:prstGeom prst="rect">
            <a:avLst/>
          </a:prstGeom>
          <a:ln>
            <a:noFill/>
          </a:ln>
        </p:spPr>
      </p:pic>
      <p:sp>
        <p:nvSpPr>
          <p:cNvPr id="514" name="CustomShape 11"/>
          <p:cNvSpPr/>
          <p:nvPr/>
        </p:nvSpPr>
        <p:spPr>
          <a:xfrm>
            <a:off x="3466440" y="-1440"/>
            <a:ext cx="228708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Meta-heuristic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12"/>
          <p:cNvSpPr/>
          <p:nvPr/>
        </p:nvSpPr>
        <p:spPr>
          <a:xfrm>
            <a:off x="384480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Line 13"/>
          <p:cNvSpPr/>
          <p:nvPr/>
        </p:nvSpPr>
        <p:spPr>
          <a:xfrm>
            <a:off x="354132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Line 14"/>
          <p:cNvSpPr/>
          <p:nvPr/>
        </p:nvSpPr>
        <p:spPr>
          <a:xfrm>
            <a:off x="354132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Line 15"/>
          <p:cNvSpPr/>
          <p:nvPr/>
        </p:nvSpPr>
        <p:spPr>
          <a:xfrm flipH="1">
            <a:off x="5004000" y="1482840"/>
            <a:ext cx="11556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16"/>
          <p:cNvSpPr/>
          <p:nvPr/>
        </p:nvSpPr>
        <p:spPr>
          <a:xfrm rot="6408000">
            <a:off x="5053680" y="15019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17"/>
          <p:cNvSpPr/>
          <p:nvPr/>
        </p:nvSpPr>
        <p:spPr>
          <a:xfrm>
            <a:off x="361944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18"/>
          <p:cNvSpPr/>
          <p:nvPr/>
        </p:nvSpPr>
        <p:spPr>
          <a:xfrm>
            <a:off x="363816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19"/>
          <p:cNvSpPr/>
          <p:nvPr/>
        </p:nvSpPr>
        <p:spPr>
          <a:xfrm>
            <a:off x="4425120" y="2094840"/>
            <a:ext cx="276480" cy="248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20"/>
          <p:cNvSpPr/>
          <p:nvPr/>
        </p:nvSpPr>
        <p:spPr>
          <a:xfrm flipV="1">
            <a:off x="4801320" y="1892880"/>
            <a:ext cx="80280" cy="40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21"/>
          <p:cNvSpPr/>
          <p:nvPr/>
        </p:nvSpPr>
        <p:spPr>
          <a:xfrm flipV="1">
            <a:off x="3871440" y="206208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22"/>
          <p:cNvSpPr/>
          <p:nvPr/>
        </p:nvSpPr>
        <p:spPr>
          <a:xfrm>
            <a:off x="7008120" y="4006440"/>
            <a:ext cx="1223280" cy="959400"/>
          </a:xfrm>
          <a:prstGeom prst="rect">
            <a:avLst/>
          </a:prstGeom>
          <a:solidFill>
            <a:schemeClr val="bg1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3"/>
          <p:cNvSpPr/>
          <p:nvPr/>
        </p:nvSpPr>
        <p:spPr>
          <a:xfrm>
            <a:off x="7008120" y="4006440"/>
            <a:ext cx="1223280" cy="447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7" name="Picture 8"/>
          <p:cNvPicPr/>
          <p:nvPr/>
        </p:nvPicPr>
        <p:blipFill>
          <a:blip r:embed="rId5"/>
          <a:stretch/>
        </p:blipFill>
        <p:spPr>
          <a:xfrm>
            <a:off x="7008120" y="3861360"/>
            <a:ext cx="1223280" cy="719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528" name="Picture 10"/>
          <p:cNvPicPr/>
          <p:nvPr/>
        </p:nvPicPr>
        <p:blipFill>
          <a:blip r:embed="rId6"/>
          <a:stretch/>
        </p:blipFill>
        <p:spPr>
          <a:xfrm>
            <a:off x="7008120" y="4454280"/>
            <a:ext cx="639720" cy="511560"/>
          </a:xfrm>
          <a:prstGeom prst="rect">
            <a:avLst/>
          </a:prstGeom>
          <a:ln>
            <a:noFill/>
          </a:ln>
        </p:spPr>
      </p:pic>
      <p:pic>
        <p:nvPicPr>
          <p:cNvPr id="529" name="Picture 12"/>
          <p:cNvPicPr/>
          <p:nvPr/>
        </p:nvPicPr>
        <p:blipFill>
          <a:blip r:embed="rId7"/>
          <a:stretch/>
        </p:blipFill>
        <p:spPr>
          <a:xfrm>
            <a:off x="7674840" y="4413818"/>
            <a:ext cx="523800" cy="523800"/>
          </a:xfrm>
          <a:prstGeom prst="rect">
            <a:avLst/>
          </a:prstGeom>
          <a:ln>
            <a:noFill/>
          </a:ln>
        </p:spPr>
      </p:pic>
      <p:sp>
        <p:nvSpPr>
          <p:cNvPr id="530" name="CustomShape 24"/>
          <p:cNvSpPr/>
          <p:nvPr/>
        </p:nvSpPr>
        <p:spPr>
          <a:xfrm>
            <a:off x="6616080" y="-63000"/>
            <a:ext cx="2007000" cy="10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Exact 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25"/>
          <p:cNvSpPr/>
          <p:nvPr/>
        </p:nvSpPr>
        <p:spPr>
          <a:xfrm>
            <a:off x="655128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Line 26"/>
          <p:cNvSpPr/>
          <p:nvPr/>
        </p:nvSpPr>
        <p:spPr>
          <a:xfrm>
            <a:off x="655128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27"/>
          <p:cNvSpPr/>
          <p:nvPr/>
        </p:nvSpPr>
        <p:spPr>
          <a:xfrm>
            <a:off x="685476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Line 28"/>
          <p:cNvSpPr/>
          <p:nvPr/>
        </p:nvSpPr>
        <p:spPr>
          <a:xfrm flipH="1">
            <a:off x="8390880" y="1150920"/>
            <a:ext cx="115200" cy="38232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9"/>
          <p:cNvSpPr/>
          <p:nvPr/>
        </p:nvSpPr>
        <p:spPr>
          <a:xfrm rot="6408000">
            <a:off x="8440560" y="117000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30"/>
          <p:cNvSpPr/>
          <p:nvPr/>
        </p:nvSpPr>
        <p:spPr>
          <a:xfrm>
            <a:off x="662940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31"/>
          <p:cNvSpPr/>
          <p:nvPr/>
        </p:nvSpPr>
        <p:spPr>
          <a:xfrm>
            <a:off x="664812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32"/>
          <p:cNvSpPr/>
          <p:nvPr/>
        </p:nvSpPr>
        <p:spPr>
          <a:xfrm flipV="1">
            <a:off x="6871320" y="2120040"/>
            <a:ext cx="406800" cy="19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33"/>
          <p:cNvSpPr/>
          <p:nvPr/>
        </p:nvSpPr>
        <p:spPr>
          <a:xfrm flipV="1">
            <a:off x="7456320" y="1862280"/>
            <a:ext cx="437040" cy="30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34"/>
          <p:cNvSpPr/>
          <p:nvPr/>
        </p:nvSpPr>
        <p:spPr>
          <a:xfrm flipV="1">
            <a:off x="7986240" y="1612440"/>
            <a:ext cx="286200" cy="19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35"/>
          <p:cNvSpPr/>
          <p:nvPr/>
        </p:nvSpPr>
        <p:spPr>
          <a:xfrm>
            <a:off x="6150960" y="927000"/>
            <a:ext cx="2629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Estimate of best quality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Line 36"/>
          <p:cNvSpPr/>
          <p:nvPr/>
        </p:nvSpPr>
        <p:spPr>
          <a:xfrm>
            <a:off x="6633000" y="1487880"/>
            <a:ext cx="2085480" cy="360"/>
          </a:xfrm>
          <a:prstGeom prst="line">
            <a:avLst/>
          </a:prstGeom>
          <a:ln w="3816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37"/>
          <p:cNvSpPr/>
          <p:nvPr/>
        </p:nvSpPr>
        <p:spPr>
          <a:xfrm>
            <a:off x="6872760" y="1290960"/>
            <a:ext cx="1258200" cy="111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07B99E-7E6D-0414-7328-9878E20994D1}"/>
              </a:ext>
            </a:extLst>
          </p:cNvPr>
          <p:cNvSpPr txBox="1"/>
          <p:nvPr/>
        </p:nvSpPr>
        <p:spPr>
          <a:xfrm>
            <a:off x="143427" y="4337114"/>
            <a:ext cx="928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PPP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6D255-9CB9-0DC2-FF71-6A67AA12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47092"/>
            <a:ext cx="8229240" cy="856800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Exact algorithm solvers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4C4E0-0995-ABB5-6CF9-8EA8EA2DF25A}"/>
              </a:ext>
            </a:extLst>
          </p:cNvPr>
          <p:cNvSpPr txBox="1"/>
          <p:nvPr/>
        </p:nvSpPr>
        <p:spPr>
          <a:xfrm>
            <a:off x="238696" y="1113754"/>
            <a:ext cx="84479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bg1"/>
                </a:solidFill>
              </a:rPr>
              <a:t>Open source and commercial solvers available </a:t>
            </a:r>
            <a:br>
              <a:rPr lang="en-AU" sz="2200" dirty="0">
                <a:solidFill>
                  <a:schemeClr val="bg1"/>
                </a:solidFill>
              </a:rPr>
            </a:br>
            <a:r>
              <a:rPr lang="en-AU" sz="2200" dirty="0">
                <a:solidFill>
                  <a:schemeClr val="bg1"/>
                </a:solidFill>
              </a:rPr>
              <a:t>(e.g., </a:t>
            </a:r>
            <a:r>
              <a:rPr lang="en-AU" sz="2200" dirty="0" err="1">
                <a:solidFill>
                  <a:schemeClr val="bg1"/>
                </a:solidFill>
              </a:rPr>
              <a:t>Gurobi</a:t>
            </a:r>
            <a:r>
              <a:rPr lang="en-AU" sz="2200" dirty="0">
                <a:solidFill>
                  <a:schemeClr val="bg1"/>
                </a:solidFill>
              </a:rPr>
              <a:t>, IBM CPLEX, CBC, </a:t>
            </a:r>
            <a:r>
              <a:rPr lang="en-AU" sz="2200" dirty="0" err="1">
                <a:solidFill>
                  <a:schemeClr val="bg1"/>
                </a:solidFill>
              </a:rPr>
              <a:t>HiGHS</a:t>
            </a:r>
            <a:r>
              <a:rPr lang="en-AU" sz="2200" dirty="0">
                <a:solidFill>
                  <a:schemeClr val="bg1"/>
                </a:solidFill>
              </a:rPr>
              <a:t>, SYMPHONY)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bg1"/>
                </a:solidFill>
              </a:rPr>
              <a:t>Automatically select algorithms for different problems </a:t>
            </a:r>
            <a:br>
              <a:rPr lang="en-AU" sz="2200" dirty="0">
                <a:solidFill>
                  <a:schemeClr val="bg1"/>
                </a:solidFill>
              </a:rPr>
            </a:br>
            <a:r>
              <a:rPr lang="en-AU" sz="2200" dirty="0">
                <a:solidFill>
                  <a:schemeClr val="bg1"/>
                </a:solidFill>
              </a:rPr>
              <a:t>(e.g., </a:t>
            </a:r>
            <a:r>
              <a:rPr lang="en-AU" sz="2200" dirty="0" err="1">
                <a:solidFill>
                  <a:schemeClr val="bg1"/>
                </a:solidFill>
              </a:rPr>
              <a:t>presolve</a:t>
            </a:r>
            <a:r>
              <a:rPr lang="en-AU" sz="2200" dirty="0">
                <a:solidFill>
                  <a:schemeClr val="bg1"/>
                </a:solidFill>
              </a:rPr>
              <a:t>, simplex, barrier, branch-and-bound)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bg1"/>
                </a:solidFill>
              </a:rPr>
              <a:t>Broadly speaking have similar functionality, but have different implementations of the underlying algorithms, and have different performance for different kinds of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DB08EE-7F4E-0170-E40E-093F76806F10}"/>
              </a:ext>
            </a:extLst>
          </p:cNvPr>
          <p:cNvSpPr txBox="1"/>
          <p:nvPr/>
        </p:nvSpPr>
        <p:spPr>
          <a:xfrm>
            <a:off x="434895" y="4788631"/>
            <a:ext cx="8635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See here for explanation of branch and bound algorithm: https://www.youtube.com/watch?v=CdfZ4XOpSho</a:t>
            </a:r>
          </a:p>
        </p:txBody>
      </p:sp>
    </p:spTree>
    <p:extLst>
      <p:ext uri="{BB962C8B-B14F-4D97-AF65-F5344CB8AC3E}">
        <p14:creationId xmlns:p14="http://schemas.microsoft.com/office/powerpoint/2010/main" val="1135785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6D255-9CB9-0DC2-FF71-6A67AA12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47092"/>
            <a:ext cx="8229240" cy="856800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Exact algorithm solvers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4C4E0-0995-ABB5-6CF9-8EA8EA2DF25A}"/>
              </a:ext>
            </a:extLst>
          </p:cNvPr>
          <p:cNvSpPr txBox="1"/>
          <p:nvPr/>
        </p:nvSpPr>
        <p:spPr>
          <a:xfrm>
            <a:off x="238696" y="903892"/>
            <a:ext cx="844792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</a:rPr>
              <a:t>Solve multiple problem types: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</a:rPr>
              <a:t>linear programming (LP) =</a:t>
            </a:r>
            <a:br>
              <a:rPr lang="en-AU" sz="2800" dirty="0">
                <a:solidFill>
                  <a:schemeClr val="bg1"/>
                </a:solidFill>
              </a:rPr>
            </a:br>
            <a:r>
              <a:rPr lang="en-AU" sz="2800" dirty="0">
                <a:solidFill>
                  <a:schemeClr val="bg1"/>
                </a:solidFill>
              </a:rPr>
              <a:t>  continuous decision variables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sz="28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</a:rPr>
              <a:t>integer programming (IP/ILP) =</a:t>
            </a:r>
            <a:br>
              <a:rPr lang="en-AU" sz="2800" dirty="0">
                <a:solidFill>
                  <a:schemeClr val="bg1"/>
                </a:solidFill>
              </a:rPr>
            </a:br>
            <a:r>
              <a:rPr lang="en-AU" sz="2800" dirty="0">
                <a:solidFill>
                  <a:schemeClr val="bg1"/>
                </a:solidFill>
              </a:rPr>
              <a:t>  binary/integer decision variables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sz="28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FFFF00"/>
                </a:solidFill>
              </a:rPr>
              <a:t>mixed integer linear programming (MILP) = </a:t>
            </a:r>
            <a:br>
              <a:rPr lang="en-AU" sz="2800" dirty="0">
                <a:solidFill>
                  <a:srgbClr val="FFFF00"/>
                </a:solidFill>
              </a:rPr>
            </a:br>
            <a:r>
              <a:rPr lang="en-AU" sz="2800" dirty="0">
                <a:solidFill>
                  <a:srgbClr val="FFFF00"/>
                </a:solidFill>
              </a:rPr>
              <a:t>  continuous + binary/integer decision variables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14129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7228</TotalTime>
  <Words>2144</Words>
  <Application>Microsoft Office PowerPoint</Application>
  <PresentationFormat>On-screen Show (16:9)</PresentationFormat>
  <Paragraphs>838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1_Office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Framing conservation as a  decision science problem</vt:lpstr>
      <vt:lpstr>PowerPoint Presentation</vt:lpstr>
      <vt:lpstr>Exact algorithm solvers</vt:lpstr>
      <vt:lpstr>Exact algorithm solvers</vt:lpstr>
      <vt:lpstr>Case studies</vt:lpstr>
      <vt:lpstr>Conservation examples</vt:lpstr>
      <vt:lpstr>Reserve selection as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Reserve selection as optimization</vt:lpstr>
      <vt:lpstr>PowerPoint Presentation</vt:lpstr>
      <vt:lpstr>PowerPoint Presentation</vt:lpstr>
      <vt:lpstr>PowerPoint Presentation</vt:lpstr>
      <vt:lpstr>Project prioritization</vt:lpstr>
      <vt:lpstr>PowerPoint Presentation</vt:lpstr>
      <vt:lpstr>Project prioritization</vt:lpstr>
      <vt:lpstr>Project prioritization</vt:lpstr>
      <vt:lpstr>Project prioritization</vt:lpstr>
      <vt:lpstr>New Zealand case study</vt:lpstr>
      <vt:lpstr>PowerPoint Presentation</vt:lpstr>
      <vt:lpstr>PowerPoint Presentation</vt:lpstr>
      <vt:lpstr>PowerPoint Presentation</vt:lpstr>
      <vt:lpstr>PowerPoint Presentation</vt:lpstr>
      <vt:lpstr>Case-study: Sandwich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subject/>
  <dc:creator>Jeff Hanson Local Admin</dc:creator>
  <dc:description/>
  <cp:lastModifiedBy>Zoe Stone</cp:lastModifiedBy>
  <cp:revision>1762</cp:revision>
  <dcterms:created xsi:type="dcterms:W3CDTF">2006-08-16T00:00:00Z</dcterms:created>
  <dcterms:modified xsi:type="dcterms:W3CDTF">2023-03-21T04:34:07Z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68</vt:i4>
  </property>
  <property fmtid="{D5CDD505-2E9C-101B-9397-08002B2CF9AE}" pid="12" name="MSIP_Label_bd9e4d68-54d0-40a5-8c9a-85a36c87352c_Enabled">
    <vt:lpwstr>true</vt:lpwstr>
  </property>
  <property fmtid="{D5CDD505-2E9C-101B-9397-08002B2CF9AE}" pid="13" name="MSIP_Label_bd9e4d68-54d0-40a5-8c9a-85a36c87352c_SetDate">
    <vt:lpwstr>2022-04-10T09:06:59Z</vt:lpwstr>
  </property>
  <property fmtid="{D5CDD505-2E9C-101B-9397-08002B2CF9AE}" pid="14" name="MSIP_Label_bd9e4d68-54d0-40a5-8c9a-85a36c87352c_Method">
    <vt:lpwstr>Privileged</vt:lpwstr>
  </property>
  <property fmtid="{D5CDD505-2E9C-101B-9397-08002B2CF9AE}" pid="15" name="MSIP_Label_bd9e4d68-54d0-40a5-8c9a-85a36c87352c_Name">
    <vt:lpwstr>Unclassified</vt:lpwstr>
  </property>
  <property fmtid="{D5CDD505-2E9C-101B-9397-08002B2CF9AE}" pid="16" name="MSIP_Label_bd9e4d68-54d0-40a5-8c9a-85a36c87352c_SiteId">
    <vt:lpwstr>388728e1-bbd0-4378-98dc-f8682e644300</vt:lpwstr>
  </property>
  <property fmtid="{D5CDD505-2E9C-101B-9397-08002B2CF9AE}" pid="17" name="MSIP_Label_bd9e4d68-54d0-40a5-8c9a-85a36c87352c_ActionId">
    <vt:lpwstr>07725eff-5995-4054-bcae-f373cb8b6b8b</vt:lpwstr>
  </property>
  <property fmtid="{D5CDD505-2E9C-101B-9397-08002B2CF9AE}" pid="18" name="MSIP_Label_bd9e4d68-54d0-40a5-8c9a-85a36c87352c_ContentBits">
    <vt:lpwstr>0</vt:lpwstr>
  </property>
</Properties>
</file>